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258" r:id="rId4"/>
    <p:sldId id="278" r:id="rId5"/>
    <p:sldId id="286" r:id="rId6"/>
    <p:sldId id="289" r:id="rId7"/>
    <p:sldId id="267" r:id="rId8"/>
    <p:sldId id="266" r:id="rId9"/>
    <p:sldId id="270" r:id="rId10"/>
    <p:sldId id="298" r:id="rId11"/>
    <p:sldId id="271" r:id="rId12"/>
    <p:sldId id="273" r:id="rId13"/>
    <p:sldId id="274" r:id="rId14"/>
    <p:sldId id="275" r:id="rId15"/>
    <p:sldId id="276" r:id="rId16"/>
    <p:sldId id="277" r:id="rId17"/>
    <p:sldId id="269" r:id="rId18"/>
    <p:sldId id="279" r:id="rId19"/>
    <p:sldId id="280" r:id="rId20"/>
    <p:sldId id="310" r:id="rId21"/>
    <p:sldId id="311" r:id="rId22"/>
    <p:sldId id="312" r:id="rId23"/>
    <p:sldId id="314" r:id="rId24"/>
    <p:sldId id="313" r:id="rId25"/>
    <p:sldId id="317" r:id="rId26"/>
    <p:sldId id="315" r:id="rId27"/>
    <p:sldId id="316" r:id="rId28"/>
    <p:sldId id="318" r:id="rId29"/>
    <p:sldId id="319" r:id="rId30"/>
    <p:sldId id="290" r:id="rId31"/>
    <p:sldId id="292" r:id="rId32"/>
    <p:sldId id="293" r:id="rId33"/>
    <p:sldId id="300" r:id="rId34"/>
    <p:sldId id="305" r:id="rId35"/>
    <p:sldId id="303" r:id="rId36"/>
    <p:sldId id="304" r:id="rId37"/>
    <p:sldId id="306" r:id="rId38"/>
    <p:sldId id="301" r:id="rId39"/>
    <p:sldId id="299" r:id="rId40"/>
    <p:sldId id="307" r:id="rId41"/>
    <p:sldId id="320" r:id="rId42"/>
    <p:sldId id="287" r:id="rId43"/>
    <p:sldId id="288" r:id="rId44"/>
    <p:sldId id="308" r:id="rId45"/>
    <p:sldId id="309" r:id="rId46"/>
    <p:sldId id="323" r:id="rId47"/>
    <p:sldId id="325" r:id="rId48"/>
    <p:sldId id="327" r:id="rId49"/>
    <p:sldId id="324" r:id="rId50"/>
    <p:sldId id="328" r:id="rId51"/>
    <p:sldId id="330" r:id="rId52"/>
    <p:sldId id="329" r:id="rId53"/>
    <p:sldId id="331" r:id="rId54"/>
    <p:sldId id="332" r:id="rId55"/>
    <p:sldId id="291" r:id="rId56"/>
    <p:sldId id="321" r:id="rId57"/>
    <p:sldId id="322" r:id="rId58"/>
    <p:sldId id="294" r:id="rId59"/>
    <p:sldId id="295" r:id="rId60"/>
    <p:sldId id="296" r:id="rId61"/>
    <p:sldId id="297" r:id="rId62"/>
    <p:sldId id="32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130"/>
  </p:normalViewPr>
  <p:slideViewPr>
    <p:cSldViewPr snapToGrid="0">
      <p:cViewPr varScale="1">
        <p:scale>
          <a:sx n="60" d="100"/>
          <a:sy n="60"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7D131-6F64-453B-B5F0-81A2F0C1E8F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5D28AE6-4616-4C8D-AD41-2A88452C1DE2}">
      <dgm:prSet/>
      <dgm:spPr/>
      <dgm:t>
        <a:bodyPr/>
        <a:lstStyle/>
        <a:p>
          <a:r>
            <a:rPr lang="en-US"/>
            <a:t>High volatility = Low boiling point.</a:t>
          </a:r>
        </a:p>
      </dgm:t>
    </dgm:pt>
    <dgm:pt modelId="{B7048D70-D89C-45F7-B0A7-840FDB7E4D4D}" type="parTrans" cxnId="{CB9D4FAA-9F62-4178-A4B0-5F507F8A36F9}">
      <dgm:prSet/>
      <dgm:spPr/>
      <dgm:t>
        <a:bodyPr/>
        <a:lstStyle/>
        <a:p>
          <a:endParaRPr lang="en-US"/>
        </a:p>
      </dgm:t>
    </dgm:pt>
    <dgm:pt modelId="{E6F8A781-FB5B-410E-85A5-6D6463CAB0E2}" type="sibTrans" cxnId="{CB9D4FAA-9F62-4178-A4B0-5F507F8A36F9}">
      <dgm:prSet/>
      <dgm:spPr/>
      <dgm:t>
        <a:bodyPr/>
        <a:lstStyle/>
        <a:p>
          <a:endParaRPr lang="en-US"/>
        </a:p>
      </dgm:t>
    </dgm:pt>
    <dgm:pt modelId="{2FF8B2D9-7A24-41A8-8C82-B668FBBE51F2}">
      <dgm:prSet/>
      <dgm:spPr/>
      <dgm:t>
        <a:bodyPr/>
        <a:lstStyle/>
        <a:p>
          <a:r>
            <a:rPr lang="en-US"/>
            <a:t>High volatility = Weak intermolecular forces, thus fewer number of carbons in straight chain the higher the volatility</a:t>
          </a:r>
        </a:p>
      </dgm:t>
    </dgm:pt>
    <dgm:pt modelId="{BE9D4BA6-F578-4603-AC22-9ACE407BB033}" type="parTrans" cxnId="{61C852D2-E2CD-417A-8181-D5B50DF2ACFE}">
      <dgm:prSet/>
      <dgm:spPr/>
      <dgm:t>
        <a:bodyPr/>
        <a:lstStyle/>
        <a:p>
          <a:endParaRPr lang="en-US"/>
        </a:p>
      </dgm:t>
    </dgm:pt>
    <dgm:pt modelId="{5DC10975-5871-41B8-9627-599E5613C8D4}" type="sibTrans" cxnId="{61C852D2-E2CD-417A-8181-D5B50DF2ACFE}">
      <dgm:prSet/>
      <dgm:spPr/>
      <dgm:t>
        <a:bodyPr/>
        <a:lstStyle/>
        <a:p>
          <a:endParaRPr lang="en-US"/>
        </a:p>
      </dgm:t>
    </dgm:pt>
    <dgm:pt modelId="{327ACE82-93E0-4E92-8236-B8A66D164779}" type="pres">
      <dgm:prSet presAssocID="{1207D131-6F64-453B-B5F0-81A2F0C1E8F1}" presName="linear" presStyleCnt="0">
        <dgm:presLayoutVars>
          <dgm:animLvl val="lvl"/>
          <dgm:resizeHandles val="exact"/>
        </dgm:presLayoutVars>
      </dgm:prSet>
      <dgm:spPr/>
    </dgm:pt>
    <dgm:pt modelId="{FCFBC452-3C93-4628-911D-AB940AD311BB}" type="pres">
      <dgm:prSet presAssocID="{B5D28AE6-4616-4C8D-AD41-2A88452C1DE2}" presName="parentText" presStyleLbl="node1" presStyleIdx="0" presStyleCnt="2">
        <dgm:presLayoutVars>
          <dgm:chMax val="0"/>
          <dgm:bulletEnabled val="1"/>
        </dgm:presLayoutVars>
      </dgm:prSet>
      <dgm:spPr/>
    </dgm:pt>
    <dgm:pt modelId="{E8802B0B-6D01-483B-B13B-90ABE1F79CD3}" type="pres">
      <dgm:prSet presAssocID="{E6F8A781-FB5B-410E-85A5-6D6463CAB0E2}" presName="spacer" presStyleCnt="0"/>
      <dgm:spPr/>
    </dgm:pt>
    <dgm:pt modelId="{2E53AEED-F94E-4F48-B16E-9B220FF21B46}" type="pres">
      <dgm:prSet presAssocID="{2FF8B2D9-7A24-41A8-8C82-B668FBBE51F2}" presName="parentText" presStyleLbl="node1" presStyleIdx="1" presStyleCnt="2">
        <dgm:presLayoutVars>
          <dgm:chMax val="0"/>
          <dgm:bulletEnabled val="1"/>
        </dgm:presLayoutVars>
      </dgm:prSet>
      <dgm:spPr/>
    </dgm:pt>
  </dgm:ptLst>
  <dgm:cxnLst>
    <dgm:cxn modelId="{D5975222-010A-4951-9E72-5BE4734734F2}" type="presOf" srcId="{2FF8B2D9-7A24-41A8-8C82-B668FBBE51F2}" destId="{2E53AEED-F94E-4F48-B16E-9B220FF21B46}" srcOrd="0" destOrd="0" presId="urn:microsoft.com/office/officeart/2005/8/layout/vList2"/>
    <dgm:cxn modelId="{84D0BE77-C37D-44D2-B7A3-03C55C0AA81D}" type="presOf" srcId="{B5D28AE6-4616-4C8D-AD41-2A88452C1DE2}" destId="{FCFBC452-3C93-4628-911D-AB940AD311BB}" srcOrd="0" destOrd="0" presId="urn:microsoft.com/office/officeart/2005/8/layout/vList2"/>
    <dgm:cxn modelId="{CB9D4FAA-9F62-4178-A4B0-5F507F8A36F9}" srcId="{1207D131-6F64-453B-B5F0-81A2F0C1E8F1}" destId="{B5D28AE6-4616-4C8D-AD41-2A88452C1DE2}" srcOrd="0" destOrd="0" parTransId="{B7048D70-D89C-45F7-B0A7-840FDB7E4D4D}" sibTransId="{E6F8A781-FB5B-410E-85A5-6D6463CAB0E2}"/>
    <dgm:cxn modelId="{61C852D2-E2CD-417A-8181-D5B50DF2ACFE}" srcId="{1207D131-6F64-453B-B5F0-81A2F0C1E8F1}" destId="{2FF8B2D9-7A24-41A8-8C82-B668FBBE51F2}" srcOrd="1" destOrd="0" parTransId="{BE9D4BA6-F578-4603-AC22-9ACE407BB033}" sibTransId="{5DC10975-5871-41B8-9627-599E5613C8D4}"/>
    <dgm:cxn modelId="{A0D322DD-C3BA-4AC6-81E3-31F4FBF6F060}" type="presOf" srcId="{1207D131-6F64-453B-B5F0-81A2F0C1E8F1}" destId="{327ACE82-93E0-4E92-8236-B8A66D164779}" srcOrd="0" destOrd="0" presId="urn:microsoft.com/office/officeart/2005/8/layout/vList2"/>
    <dgm:cxn modelId="{3567B432-452B-4ECE-A684-3C2431F299C4}" type="presParOf" srcId="{327ACE82-93E0-4E92-8236-B8A66D164779}" destId="{FCFBC452-3C93-4628-911D-AB940AD311BB}" srcOrd="0" destOrd="0" presId="urn:microsoft.com/office/officeart/2005/8/layout/vList2"/>
    <dgm:cxn modelId="{93DB80AB-87EB-4F52-B180-AAD00FF2837E}" type="presParOf" srcId="{327ACE82-93E0-4E92-8236-B8A66D164779}" destId="{E8802B0B-6D01-483B-B13B-90ABE1F79CD3}" srcOrd="1" destOrd="0" presId="urn:microsoft.com/office/officeart/2005/8/layout/vList2"/>
    <dgm:cxn modelId="{02E1D485-3392-4D9A-BC69-768E5DFED229}" type="presParOf" srcId="{327ACE82-93E0-4E92-8236-B8A66D164779}" destId="{2E53AEED-F94E-4F48-B16E-9B220FF21B4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BC452-3C93-4628-911D-AB940AD311BB}">
      <dsp:nvSpPr>
        <dsp:cNvPr id="0" name=""/>
        <dsp:cNvSpPr/>
      </dsp:nvSpPr>
      <dsp:spPr>
        <a:xfrm>
          <a:off x="0" y="110303"/>
          <a:ext cx="5913437" cy="216216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High volatility = Low boiling point.</a:t>
          </a:r>
        </a:p>
      </dsp:txBody>
      <dsp:txXfrm>
        <a:off x="105548" y="215851"/>
        <a:ext cx="5702341" cy="1951064"/>
      </dsp:txXfrm>
    </dsp:sp>
    <dsp:sp modelId="{2E53AEED-F94E-4F48-B16E-9B220FF21B46}">
      <dsp:nvSpPr>
        <dsp:cNvPr id="0" name=""/>
        <dsp:cNvSpPr/>
      </dsp:nvSpPr>
      <dsp:spPr>
        <a:xfrm>
          <a:off x="0" y="2364624"/>
          <a:ext cx="5913437" cy="2162160"/>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High volatility = Weak intermolecular forces, thus fewer number of carbons in straight chain the higher the volatility</a:t>
          </a:r>
        </a:p>
      </dsp:txBody>
      <dsp:txXfrm>
        <a:off x="105548" y="2470172"/>
        <a:ext cx="5702341" cy="19510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AFA43-5F7E-489C-9775-6B6FDDBB6FFC}" type="datetimeFigureOut">
              <a:rPr lang="en-AU" smtClean="0"/>
              <a:t>19/7/2022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14600-30E8-4225-98A3-FC455B97FF77}" type="slidenum">
              <a:rPr lang="en-AU" smtClean="0"/>
              <a:t>‹#›</a:t>
            </a:fld>
            <a:endParaRPr lang="en-AU"/>
          </a:p>
        </p:txBody>
      </p:sp>
    </p:spTree>
    <p:extLst>
      <p:ext uri="{BB962C8B-B14F-4D97-AF65-F5344CB8AC3E}">
        <p14:creationId xmlns:p14="http://schemas.microsoft.com/office/powerpoint/2010/main" val="4238203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4</a:t>
            </a:fld>
            <a:endParaRPr lang="en-AU"/>
          </a:p>
        </p:txBody>
      </p:sp>
    </p:spTree>
    <p:extLst>
      <p:ext uri="{BB962C8B-B14F-4D97-AF65-F5344CB8AC3E}">
        <p14:creationId xmlns:p14="http://schemas.microsoft.com/office/powerpoint/2010/main" val="210361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42</a:t>
            </a:fld>
            <a:endParaRPr lang="en-AU"/>
          </a:p>
        </p:txBody>
      </p:sp>
    </p:spTree>
    <p:extLst>
      <p:ext uri="{BB962C8B-B14F-4D97-AF65-F5344CB8AC3E}">
        <p14:creationId xmlns:p14="http://schemas.microsoft.com/office/powerpoint/2010/main" val="2826226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43</a:t>
            </a:fld>
            <a:endParaRPr lang="en-AU"/>
          </a:p>
        </p:txBody>
      </p:sp>
    </p:spTree>
    <p:extLst>
      <p:ext uri="{BB962C8B-B14F-4D97-AF65-F5344CB8AC3E}">
        <p14:creationId xmlns:p14="http://schemas.microsoft.com/office/powerpoint/2010/main" val="926743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44</a:t>
            </a:fld>
            <a:endParaRPr lang="en-AU"/>
          </a:p>
        </p:txBody>
      </p:sp>
    </p:spTree>
    <p:extLst>
      <p:ext uri="{BB962C8B-B14F-4D97-AF65-F5344CB8AC3E}">
        <p14:creationId xmlns:p14="http://schemas.microsoft.com/office/powerpoint/2010/main" val="128466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49</a:t>
            </a:fld>
            <a:endParaRPr lang="en-AU"/>
          </a:p>
        </p:txBody>
      </p:sp>
    </p:spTree>
    <p:extLst>
      <p:ext uri="{BB962C8B-B14F-4D97-AF65-F5344CB8AC3E}">
        <p14:creationId xmlns:p14="http://schemas.microsoft.com/office/powerpoint/2010/main" val="31054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52</a:t>
            </a:fld>
            <a:endParaRPr lang="en-AU"/>
          </a:p>
        </p:txBody>
      </p:sp>
    </p:spTree>
    <p:extLst>
      <p:ext uri="{BB962C8B-B14F-4D97-AF65-F5344CB8AC3E}">
        <p14:creationId xmlns:p14="http://schemas.microsoft.com/office/powerpoint/2010/main" val="1530898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53</a:t>
            </a:fld>
            <a:endParaRPr lang="en-AU"/>
          </a:p>
        </p:txBody>
      </p:sp>
    </p:spTree>
    <p:extLst>
      <p:ext uri="{BB962C8B-B14F-4D97-AF65-F5344CB8AC3E}">
        <p14:creationId xmlns:p14="http://schemas.microsoft.com/office/powerpoint/2010/main" val="218839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t>
            </a:r>
            <a:r>
              <a:rPr lang="en-AU" baseline="-25000" dirty="0"/>
              <a:t>n</a:t>
            </a:r>
            <a:r>
              <a:rPr lang="en-AU" dirty="0"/>
              <a:t>H</a:t>
            </a:r>
            <a:r>
              <a:rPr lang="en-AU" baseline="-25000" dirty="0"/>
              <a:t>2n+2 </a:t>
            </a:r>
            <a:r>
              <a:rPr lang="en-AU" dirty="0"/>
              <a:t>+ ((3n+1)/2)O</a:t>
            </a:r>
            <a:r>
              <a:rPr lang="en-AU" baseline="-25000" dirty="0"/>
              <a:t>2</a:t>
            </a:r>
            <a:r>
              <a:rPr lang="en-AU" dirty="0"/>
              <a:t> </a:t>
            </a:r>
            <a:r>
              <a:rPr lang="en-AU" dirty="0">
                <a:latin typeface="+mj-lt"/>
              </a:rPr>
              <a:t>→ nCO</a:t>
            </a:r>
            <a:r>
              <a:rPr lang="en-AU" baseline="-25000" dirty="0">
                <a:latin typeface="+mj-lt"/>
              </a:rPr>
              <a:t>2</a:t>
            </a:r>
            <a:r>
              <a:rPr lang="en-AU" dirty="0">
                <a:latin typeface="+mj-lt"/>
              </a:rPr>
              <a:t> + (n+1)H</a:t>
            </a:r>
            <a:r>
              <a:rPr lang="en-AU" baseline="-25000" dirty="0">
                <a:latin typeface="+mj-lt"/>
              </a:rPr>
              <a:t>2</a:t>
            </a:r>
            <a:r>
              <a:rPr lang="en-AU" dirty="0">
                <a:latin typeface="+mj-lt"/>
              </a:rPr>
              <a:t>O Alkanes</a:t>
            </a:r>
            <a:endParaRPr lang="en-AU"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614600-30E8-4225-98A3-FC455B97FF77}"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982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58</a:t>
            </a:fld>
            <a:endParaRPr lang="en-AU"/>
          </a:p>
        </p:txBody>
      </p:sp>
    </p:spTree>
    <p:extLst>
      <p:ext uri="{BB962C8B-B14F-4D97-AF65-F5344CB8AC3E}">
        <p14:creationId xmlns:p14="http://schemas.microsoft.com/office/powerpoint/2010/main" val="226939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60</a:t>
            </a:fld>
            <a:endParaRPr lang="en-AU"/>
          </a:p>
        </p:txBody>
      </p:sp>
    </p:spTree>
    <p:extLst>
      <p:ext uri="{BB962C8B-B14F-4D97-AF65-F5344CB8AC3E}">
        <p14:creationId xmlns:p14="http://schemas.microsoft.com/office/powerpoint/2010/main" val="1176677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61</a:t>
            </a:fld>
            <a:endParaRPr lang="en-AU"/>
          </a:p>
        </p:txBody>
      </p:sp>
    </p:spTree>
    <p:extLst>
      <p:ext uri="{BB962C8B-B14F-4D97-AF65-F5344CB8AC3E}">
        <p14:creationId xmlns:p14="http://schemas.microsoft.com/office/powerpoint/2010/main" val="287667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5</a:t>
            </a:fld>
            <a:endParaRPr lang="en-AU"/>
          </a:p>
        </p:txBody>
      </p:sp>
    </p:spTree>
    <p:extLst>
      <p:ext uri="{BB962C8B-B14F-4D97-AF65-F5344CB8AC3E}">
        <p14:creationId xmlns:p14="http://schemas.microsoft.com/office/powerpoint/2010/main" val="2355746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62</a:t>
            </a:fld>
            <a:endParaRPr lang="en-AU"/>
          </a:p>
        </p:txBody>
      </p:sp>
    </p:spTree>
    <p:extLst>
      <p:ext uri="{BB962C8B-B14F-4D97-AF65-F5344CB8AC3E}">
        <p14:creationId xmlns:p14="http://schemas.microsoft.com/office/powerpoint/2010/main" val="404465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Taken from: https://www.ck12.org/book/cbse-chemistry-book-class-x/section/4.4/</a:t>
            </a:r>
          </a:p>
        </p:txBody>
      </p:sp>
      <p:sp>
        <p:nvSpPr>
          <p:cNvPr id="4" name="Slide Number Placeholder 3"/>
          <p:cNvSpPr>
            <a:spLocks noGrp="1"/>
          </p:cNvSpPr>
          <p:nvPr>
            <p:ph type="sldNum" sz="quarter" idx="5"/>
          </p:nvPr>
        </p:nvSpPr>
        <p:spPr/>
        <p:txBody>
          <a:bodyPr/>
          <a:lstStyle/>
          <a:p>
            <a:fld id="{7E614600-30E8-4225-98A3-FC455B97FF77}" type="slidenum">
              <a:rPr lang="en-AU" smtClean="0"/>
              <a:t>8</a:t>
            </a:fld>
            <a:endParaRPr lang="en-AU"/>
          </a:p>
        </p:txBody>
      </p:sp>
    </p:spTree>
    <p:extLst>
      <p:ext uri="{BB962C8B-B14F-4D97-AF65-F5344CB8AC3E}">
        <p14:creationId xmlns:p14="http://schemas.microsoft.com/office/powerpoint/2010/main" val="2247116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11</a:t>
            </a:fld>
            <a:endParaRPr lang="en-AU"/>
          </a:p>
        </p:txBody>
      </p:sp>
    </p:spTree>
    <p:extLst>
      <p:ext uri="{BB962C8B-B14F-4D97-AF65-F5344CB8AC3E}">
        <p14:creationId xmlns:p14="http://schemas.microsoft.com/office/powerpoint/2010/main" val="92004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16</a:t>
            </a:fld>
            <a:endParaRPr lang="en-AU"/>
          </a:p>
        </p:txBody>
      </p:sp>
    </p:spTree>
    <p:extLst>
      <p:ext uri="{BB962C8B-B14F-4D97-AF65-F5344CB8AC3E}">
        <p14:creationId xmlns:p14="http://schemas.microsoft.com/office/powerpoint/2010/main" val="81866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20</a:t>
            </a:fld>
            <a:endParaRPr lang="en-AU"/>
          </a:p>
        </p:txBody>
      </p:sp>
    </p:spTree>
    <p:extLst>
      <p:ext uri="{BB962C8B-B14F-4D97-AF65-F5344CB8AC3E}">
        <p14:creationId xmlns:p14="http://schemas.microsoft.com/office/powerpoint/2010/main" val="77952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21</a:t>
            </a:fld>
            <a:endParaRPr lang="en-AU"/>
          </a:p>
        </p:txBody>
      </p:sp>
    </p:spTree>
    <p:extLst>
      <p:ext uri="{BB962C8B-B14F-4D97-AF65-F5344CB8AC3E}">
        <p14:creationId xmlns:p14="http://schemas.microsoft.com/office/powerpoint/2010/main" val="393045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 der Waals’ Forces</a:t>
            </a:r>
          </a:p>
          <a:p>
            <a:r>
              <a:rPr lang="en-US" dirty="0"/>
              <a:t>Van der Waals’ forces are named after the Dutch scientist J D Van der Waal who discovered them. The forces are created by the constant movement of electrons in atoms of molecules at high speeds. At any instant in time there is the likelihood that one side of the molecule has a greater proportion of electrons. When this happens a temporary imbalance of the electrons result in the molecule producing a negative and positive end. An atom or molecule that has an imbalance in charge is called a dipole and a temporary imbalance in charge produces a temporary dipole. The temporary imbalance in charge or temporary dipole can attract the electron cloud from a </a:t>
            </a:r>
            <a:r>
              <a:rPr lang="en-US" dirty="0" err="1"/>
              <a:t>neighbouring</a:t>
            </a:r>
            <a:r>
              <a:rPr lang="en-US" dirty="0"/>
              <a:t> atom or molecule i.e. the slightly positive end of the temporary dipole will attract the electrons from a </a:t>
            </a:r>
            <a:r>
              <a:rPr lang="en-US" dirty="0" err="1"/>
              <a:t>neighbouring</a:t>
            </a:r>
            <a:r>
              <a:rPr lang="en-US" dirty="0"/>
              <a:t> molecule. This means the temporary dipole induces an imbalance of the electrons in the </a:t>
            </a:r>
            <a:r>
              <a:rPr lang="en-US" dirty="0" err="1"/>
              <a:t>neighbouring</a:t>
            </a:r>
            <a:r>
              <a:rPr lang="en-US" dirty="0"/>
              <a:t> molecule.</a:t>
            </a:r>
          </a:p>
          <a:p>
            <a:r>
              <a:rPr lang="en-US" dirty="0"/>
              <a:t>The strength of the Van de Waals’ force is dependent on the size of the atoms or molecules. As the size and molecular mass of the molecule increases so does the number of electrons resulting in a greater imbalance in charge and hence a stronger Van der Waals’ attraction. This is the reason why the boiling points increase as the number of carbon atoms increase in alkanes, more energy is required to overcome the stronger Van der Waals’ forces of attraction. </a:t>
            </a:r>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24</a:t>
            </a:fld>
            <a:endParaRPr lang="en-AU"/>
          </a:p>
        </p:txBody>
      </p:sp>
    </p:spTree>
    <p:extLst>
      <p:ext uri="{BB962C8B-B14F-4D97-AF65-F5344CB8AC3E}">
        <p14:creationId xmlns:p14="http://schemas.microsoft.com/office/powerpoint/2010/main" val="321379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E614600-30E8-4225-98A3-FC455B97FF77}" type="slidenum">
              <a:rPr lang="en-AU" smtClean="0"/>
              <a:t>36</a:t>
            </a:fld>
            <a:endParaRPr lang="en-AU"/>
          </a:p>
        </p:txBody>
      </p:sp>
    </p:spTree>
    <p:extLst>
      <p:ext uri="{BB962C8B-B14F-4D97-AF65-F5344CB8AC3E}">
        <p14:creationId xmlns:p14="http://schemas.microsoft.com/office/powerpoint/2010/main" val="127741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7/19/22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7/19/22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hemware.co.nz/orgquiz.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olview.org/"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molview.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hyperlink" Target="http://molview.org/?cid=297"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video" Target="https://www.youtube.com/embed/ed0h11IfEPU?feature=oembed" TargetMode="External"/><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ADC7-C3FB-4926-A2D5-7BF357989686}"/>
              </a:ext>
            </a:extLst>
          </p:cNvPr>
          <p:cNvSpPr>
            <a:spLocks noGrp="1"/>
          </p:cNvSpPr>
          <p:nvPr>
            <p:ph type="ctrTitle"/>
          </p:nvPr>
        </p:nvSpPr>
        <p:spPr/>
        <p:txBody>
          <a:bodyPr/>
          <a:lstStyle/>
          <a:p>
            <a:r>
              <a:rPr lang="en-AU" dirty="0"/>
              <a:t>Organic chemistry</a:t>
            </a:r>
          </a:p>
        </p:txBody>
      </p:sp>
      <p:sp>
        <p:nvSpPr>
          <p:cNvPr id="3" name="Subtitle 2">
            <a:extLst>
              <a:ext uri="{FF2B5EF4-FFF2-40B4-BE49-F238E27FC236}">
                <a16:creationId xmlns:a16="http://schemas.microsoft.com/office/drawing/2014/main" id="{F33BDFE5-497B-4A96-8CDB-8291CBB0142A}"/>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163267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85849A-1058-4094-8A82-5BF12695A2B9}"/>
              </a:ext>
            </a:extLst>
          </p:cNvPr>
          <p:cNvSpPr>
            <a:spLocks noGrp="1"/>
          </p:cNvSpPr>
          <p:nvPr>
            <p:ph type="title"/>
          </p:nvPr>
        </p:nvSpPr>
        <p:spPr>
          <a:xfrm>
            <a:off x="1451580" y="804520"/>
            <a:ext cx="3530157" cy="1049235"/>
          </a:xfrm>
        </p:spPr>
        <p:txBody>
          <a:bodyPr>
            <a:normAutofit/>
          </a:bodyPr>
          <a:lstStyle/>
          <a:p>
            <a:r>
              <a:rPr lang="en-AU" dirty="0"/>
              <a:t>Structural Isomers</a:t>
            </a:r>
          </a:p>
        </p:txBody>
      </p:sp>
      <p:sp>
        <p:nvSpPr>
          <p:cNvPr id="13" name="Rectangle 12">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597BBC7-29E4-4031-934C-CB32FADE2A18}"/>
              </a:ext>
            </a:extLst>
          </p:cNvPr>
          <p:cNvSpPr>
            <a:spLocks noGrp="1"/>
          </p:cNvSpPr>
          <p:nvPr>
            <p:ph idx="1"/>
          </p:nvPr>
        </p:nvSpPr>
        <p:spPr>
          <a:xfrm>
            <a:off x="1451581" y="2015732"/>
            <a:ext cx="3526523" cy="3450613"/>
          </a:xfrm>
        </p:spPr>
        <p:txBody>
          <a:bodyPr>
            <a:normAutofit/>
          </a:bodyPr>
          <a:lstStyle/>
          <a:p>
            <a:pPr>
              <a:lnSpc>
                <a:spcPct val="110000"/>
              </a:lnSpc>
            </a:pPr>
            <a:r>
              <a:rPr lang="en-AU" dirty="0"/>
              <a:t>Isomers = organic molecules with the same molecular formula but a different structural formula</a:t>
            </a:r>
          </a:p>
          <a:p>
            <a:pPr>
              <a:lnSpc>
                <a:spcPct val="110000"/>
              </a:lnSpc>
            </a:pPr>
            <a:r>
              <a:rPr lang="en-AU" dirty="0"/>
              <a:t>Structural isomers have</a:t>
            </a:r>
          </a:p>
          <a:p>
            <a:pPr lvl="1">
              <a:lnSpc>
                <a:spcPct val="110000"/>
              </a:lnSpc>
            </a:pPr>
            <a:r>
              <a:rPr lang="en-AU" dirty="0"/>
              <a:t>Different names</a:t>
            </a:r>
          </a:p>
          <a:p>
            <a:pPr lvl="1">
              <a:lnSpc>
                <a:spcPct val="110000"/>
              </a:lnSpc>
            </a:pPr>
            <a:r>
              <a:rPr lang="en-AU" dirty="0"/>
              <a:t>Different chemical properties</a:t>
            </a:r>
          </a:p>
          <a:p>
            <a:pPr lvl="1">
              <a:lnSpc>
                <a:spcPct val="110000"/>
              </a:lnSpc>
            </a:pPr>
            <a:r>
              <a:rPr lang="en-AU" dirty="0"/>
              <a:t>Different shapes</a:t>
            </a:r>
          </a:p>
          <a:p>
            <a:pPr marL="0" indent="0">
              <a:lnSpc>
                <a:spcPct val="110000"/>
              </a:lnSpc>
              <a:buNone/>
            </a:pPr>
            <a:endParaRPr lang="en-AU" dirty="0"/>
          </a:p>
        </p:txBody>
      </p:sp>
      <p:grpSp>
        <p:nvGrpSpPr>
          <p:cNvPr id="15" name="Group 14">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6" name="Rectangle 15">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907677-8475-4B74-AF51-73E98B8EBB09}"/>
              </a:ext>
            </a:extLst>
          </p:cNvPr>
          <p:cNvPicPr>
            <a:picLocks noChangeAspect="1"/>
          </p:cNvPicPr>
          <p:nvPr/>
        </p:nvPicPr>
        <p:blipFill>
          <a:blip r:embed="rId2"/>
          <a:stretch>
            <a:fillRect/>
          </a:stretch>
        </p:blipFill>
        <p:spPr>
          <a:xfrm>
            <a:off x="6093926" y="1934447"/>
            <a:ext cx="4821551" cy="2229967"/>
          </a:xfrm>
          <a:prstGeom prst="rect">
            <a:avLst/>
          </a:prstGeom>
        </p:spPr>
      </p:pic>
      <p:pic>
        <p:nvPicPr>
          <p:cNvPr id="21" name="Picture 20">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54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FE3B-A573-4CA0-9CFC-E89DFDCF217A}"/>
              </a:ext>
            </a:extLst>
          </p:cNvPr>
          <p:cNvSpPr>
            <a:spLocks noGrp="1"/>
          </p:cNvSpPr>
          <p:nvPr>
            <p:ph type="title"/>
          </p:nvPr>
        </p:nvSpPr>
        <p:spPr/>
        <p:txBody>
          <a:bodyPr/>
          <a:lstStyle/>
          <a:p>
            <a:r>
              <a:rPr lang="en-AU" dirty="0"/>
              <a:t>Naming Alkanes - branched</a:t>
            </a:r>
          </a:p>
        </p:txBody>
      </p:sp>
      <p:sp>
        <p:nvSpPr>
          <p:cNvPr id="3" name="Content Placeholder 2">
            <a:extLst>
              <a:ext uri="{FF2B5EF4-FFF2-40B4-BE49-F238E27FC236}">
                <a16:creationId xmlns:a16="http://schemas.microsoft.com/office/drawing/2014/main" id="{1C7EA2A5-1380-44DA-98FB-BCD0344E3516}"/>
              </a:ext>
            </a:extLst>
          </p:cNvPr>
          <p:cNvSpPr>
            <a:spLocks noGrp="1"/>
          </p:cNvSpPr>
          <p:nvPr>
            <p:ph idx="1"/>
          </p:nvPr>
        </p:nvSpPr>
        <p:spPr/>
        <p:txBody>
          <a:bodyPr/>
          <a:lstStyle/>
          <a:p>
            <a:pPr algn="just"/>
            <a:r>
              <a:rPr lang="en-US" dirty="0"/>
              <a:t>1. Find the parent chain = longest continuous chain of carbon atoms in the molecule In the example, the longest chain is = eight carbon atoms therefore octane</a:t>
            </a:r>
          </a:p>
          <a:p>
            <a:pPr algn="just"/>
            <a:r>
              <a:rPr lang="en-US" dirty="0"/>
              <a:t>2. Number the carbon atoms in the parent chain. Start at the end that will give the smallest numbers possible to the carbon atoms where the branches originate. In the example, the branches are on carbons 3 and 5 when the chain is numbered left-to-right. If numbered right-to-left, the branches would be on carbons 4 and 6, therefore left-to-right is preferable.</a:t>
            </a:r>
            <a:endParaRPr lang="en-AU" dirty="0"/>
          </a:p>
        </p:txBody>
      </p:sp>
      <p:pic>
        <p:nvPicPr>
          <p:cNvPr id="6" name="Picture 5">
            <a:extLst>
              <a:ext uri="{FF2B5EF4-FFF2-40B4-BE49-F238E27FC236}">
                <a16:creationId xmlns:a16="http://schemas.microsoft.com/office/drawing/2014/main" id="{875C07AB-C7A8-4580-868E-E9F9EE5932AE}"/>
              </a:ext>
            </a:extLst>
          </p:cNvPr>
          <p:cNvPicPr>
            <a:picLocks noChangeAspect="1"/>
          </p:cNvPicPr>
          <p:nvPr/>
        </p:nvPicPr>
        <p:blipFill>
          <a:blip r:embed="rId3"/>
          <a:stretch>
            <a:fillRect/>
          </a:stretch>
        </p:blipFill>
        <p:spPr>
          <a:xfrm>
            <a:off x="2377117" y="4892570"/>
            <a:ext cx="7437765" cy="1993565"/>
          </a:xfrm>
          <a:prstGeom prst="rect">
            <a:avLst/>
          </a:prstGeom>
        </p:spPr>
      </p:pic>
    </p:spTree>
    <p:extLst>
      <p:ext uri="{BB962C8B-B14F-4D97-AF65-F5344CB8AC3E}">
        <p14:creationId xmlns:p14="http://schemas.microsoft.com/office/powerpoint/2010/main" val="4099496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B568-C1A9-400F-AFEA-D9F231EA7667}"/>
              </a:ext>
            </a:extLst>
          </p:cNvPr>
          <p:cNvSpPr>
            <a:spLocks noGrp="1"/>
          </p:cNvSpPr>
          <p:nvPr>
            <p:ph type="title"/>
          </p:nvPr>
        </p:nvSpPr>
        <p:spPr/>
        <p:txBody>
          <a:bodyPr/>
          <a:lstStyle/>
          <a:p>
            <a:r>
              <a:rPr lang="en-AU" dirty="0"/>
              <a:t>Naming Alkanes - Branched</a:t>
            </a:r>
          </a:p>
        </p:txBody>
      </p:sp>
      <p:sp>
        <p:nvSpPr>
          <p:cNvPr id="3" name="Content Placeholder 2">
            <a:extLst>
              <a:ext uri="{FF2B5EF4-FFF2-40B4-BE49-F238E27FC236}">
                <a16:creationId xmlns:a16="http://schemas.microsoft.com/office/drawing/2014/main" id="{433562F5-F839-4831-8850-C21C1204ABA9}"/>
              </a:ext>
            </a:extLst>
          </p:cNvPr>
          <p:cNvSpPr>
            <a:spLocks noGrp="1"/>
          </p:cNvSpPr>
          <p:nvPr>
            <p:ph idx="1"/>
          </p:nvPr>
        </p:nvSpPr>
        <p:spPr>
          <a:xfrm>
            <a:off x="1451579" y="1853754"/>
            <a:ext cx="9603275" cy="3450613"/>
          </a:xfrm>
        </p:spPr>
        <p:txBody>
          <a:bodyPr>
            <a:normAutofit lnSpcReduction="10000"/>
          </a:bodyPr>
          <a:lstStyle/>
          <a:p>
            <a:r>
              <a:rPr lang="en-US" dirty="0"/>
              <a:t>3. Substituents = atoms attached to the parent chain. </a:t>
            </a:r>
            <a:r>
              <a:rPr lang="en-US" b="1" dirty="0"/>
              <a:t>Alkyl group = </a:t>
            </a:r>
            <a:r>
              <a:rPr lang="en-US" dirty="0"/>
              <a:t>A substituent that is a hydrocarbon. The names of alkyl groups use the same prefixes as the alkanes, but with a –</a:t>
            </a:r>
            <a:r>
              <a:rPr lang="en-US" b="1" dirty="0" err="1">
                <a:solidFill>
                  <a:srgbClr val="FF0000"/>
                </a:solidFill>
              </a:rPr>
              <a:t>yl</a:t>
            </a:r>
            <a:r>
              <a:rPr lang="en-US" dirty="0"/>
              <a:t> suffix. </a:t>
            </a:r>
          </a:p>
          <a:p>
            <a:pPr lvl="1"/>
            <a:r>
              <a:rPr lang="en-US" dirty="0"/>
              <a:t>1-carbon alkyl group = </a:t>
            </a:r>
            <a:r>
              <a:rPr lang="en-US" b="1" dirty="0">
                <a:solidFill>
                  <a:srgbClr val="0070C0"/>
                </a:solidFill>
              </a:rPr>
              <a:t>met</a:t>
            </a:r>
            <a:r>
              <a:rPr lang="en-US" b="1" dirty="0"/>
              <a:t>h</a:t>
            </a:r>
            <a:r>
              <a:rPr lang="en-US" b="1" dirty="0">
                <a:solidFill>
                  <a:srgbClr val="FF0000"/>
                </a:solidFill>
              </a:rPr>
              <a:t>yl </a:t>
            </a:r>
            <a:r>
              <a:rPr lang="en-US" dirty="0"/>
              <a:t>group, </a:t>
            </a:r>
          </a:p>
          <a:p>
            <a:pPr lvl="1"/>
            <a:r>
              <a:rPr lang="en-US" dirty="0"/>
              <a:t>2-carbon alkyl group = </a:t>
            </a:r>
            <a:r>
              <a:rPr lang="en-US" b="1" dirty="0">
                <a:solidFill>
                  <a:srgbClr val="0070C0"/>
                </a:solidFill>
              </a:rPr>
              <a:t>eth</a:t>
            </a:r>
            <a:r>
              <a:rPr lang="en-US" b="1" dirty="0">
                <a:solidFill>
                  <a:srgbClr val="FF0000"/>
                </a:solidFill>
              </a:rPr>
              <a:t>yl</a:t>
            </a:r>
            <a:r>
              <a:rPr lang="en-US" dirty="0"/>
              <a:t> group</a:t>
            </a:r>
          </a:p>
          <a:p>
            <a:pPr lvl="1"/>
            <a:r>
              <a:rPr lang="en-US" dirty="0"/>
              <a:t>3-carbon alkyl group = </a:t>
            </a:r>
            <a:r>
              <a:rPr lang="en-US" b="1" dirty="0">
                <a:solidFill>
                  <a:srgbClr val="0070C0"/>
                </a:solidFill>
              </a:rPr>
              <a:t>prop</a:t>
            </a:r>
            <a:r>
              <a:rPr lang="en-US" b="1" dirty="0">
                <a:solidFill>
                  <a:srgbClr val="FF0000"/>
                </a:solidFill>
              </a:rPr>
              <a:t>yl</a:t>
            </a:r>
            <a:r>
              <a:rPr lang="en-US" dirty="0"/>
              <a:t> , and so on. </a:t>
            </a:r>
          </a:p>
          <a:p>
            <a:r>
              <a:rPr lang="en-US" dirty="0"/>
              <a:t>The substituents are named by placing the carbon number from the parent carbon chain in front of the name of the substituent. In the current example, we have 3-methyl and 5-ethyl substituents.</a:t>
            </a:r>
            <a:endParaRPr lang="en-AU" dirty="0"/>
          </a:p>
        </p:txBody>
      </p:sp>
      <p:pic>
        <p:nvPicPr>
          <p:cNvPr id="5" name="Picture 4">
            <a:extLst>
              <a:ext uri="{FF2B5EF4-FFF2-40B4-BE49-F238E27FC236}">
                <a16:creationId xmlns:a16="http://schemas.microsoft.com/office/drawing/2014/main" id="{008B4A38-8F8F-468B-9703-1E3502C4A214}"/>
              </a:ext>
            </a:extLst>
          </p:cNvPr>
          <p:cNvPicPr>
            <a:picLocks noChangeAspect="1"/>
          </p:cNvPicPr>
          <p:nvPr/>
        </p:nvPicPr>
        <p:blipFill>
          <a:blip r:embed="rId2"/>
          <a:stretch>
            <a:fillRect/>
          </a:stretch>
        </p:blipFill>
        <p:spPr>
          <a:xfrm>
            <a:off x="3783887" y="4892571"/>
            <a:ext cx="7437765" cy="1993565"/>
          </a:xfrm>
          <a:prstGeom prst="rect">
            <a:avLst/>
          </a:prstGeom>
        </p:spPr>
      </p:pic>
    </p:spTree>
    <p:extLst>
      <p:ext uri="{BB962C8B-B14F-4D97-AF65-F5344CB8AC3E}">
        <p14:creationId xmlns:p14="http://schemas.microsoft.com/office/powerpoint/2010/main" val="79616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D9D7-6D60-4655-AE29-A9C673A6C18D}"/>
              </a:ext>
            </a:extLst>
          </p:cNvPr>
          <p:cNvSpPr>
            <a:spLocks noGrp="1"/>
          </p:cNvSpPr>
          <p:nvPr>
            <p:ph type="title"/>
          </p:nvPr>
        </p:nvSpPr>
        <p:spPr/>
        <p:txBody>
          <a:bodyPr/>
          <a:lstStyle/>
          <a:p>
            <a:r>
              <a:rPr lang="en-AU" dirty="0"/>
              <a:t>Naming Alkanes - branched</a:t>
            </a:r>
          </a:p>
        </p:txBody>
      </p:sp>
      <p:sp>
        <p:nvSpPr>
          <p:cNvPr id="3" name="Content Placeholder 2">
            <a:extLst>
              <a:ext uri="{FF2B5EF4-FFF2-40B4-BE49-F238E27FC236}">
                <a16:creationId xmlns:a16="http://schemas.microsoft.com/office/drawing/2014/main" id="{2B359A12-FB22-41E5-B931-E1B4CCA5CB40}"/>
              </a:ext>
            </a:extLst>
          </p:cNvPr>
          <p:cNvSpPr>
            <a:spLocks noGrp="1"/>
          </p:cNvSpPr>
          <p:nvPr>
            <p:ph idx="1"/>
          </p:nvPr>
        </p:nvSpPr>
        <p:spPr/>
        <p:txBody>
          <a:bodyPr/>
          <a:lstStyle/>
          <a:p>
            <a:r>
              <a:rPr lang="en-US" dirty="0"/>
              <a:t>4. Use a prefix to indicate the appearance of more than one of the same substituent in the structural formula. Two of the same group is di-, three is tri-, four is tetra-, etc. For example, if methyl groups were attached to both carbons 2 and 3, that part of the name would be 2, 3-</a:t>
            </a:r>
            <a:r>
              <a:rPr lang="en-US" dirty="0">
                <a:solidFill>
                  <a:srgbClr val="FF0000"/>
                </a:solidFill>
              </a:rPr>
              <a:t>di</a:t>
            </a:r>
            <a:r>
              <a:rPr lang="en-US" dirty="0"/>
              <a:t>methyl-. This rule does not apply to the example.</a:t>
            </a:r>
          </a:p>
          <a:p>
            <a:r>
              <a:rPr lang="en-US" dirty="0"/>
              <a:t>5. Multiple different substituents are listed in alphabetical order. Ignore any of the prefixes from rule 4. In the current example, the 5-ethyl- comes before the 3-methyl.</a:t>
            </a:r>
            <a:endParaRPr lang="en-AU" dirty="0"/>
          </a:p>
        </p:txBody>
      </p:sp>
      <p:pic>
        <p:nvPicPr>
          <p:cNvPr id="5" name="Picture 4">
            <a:extLst>
              <a:ext uri="{FF2B5EF4-FFF2-40B4-BE49-F238E27FC236}">
                <a16:creationId xmlns:a16="http://schemas.microsoft.com/office/drawing/2014/main" id="{52B1D920-B119-467B-A94E-4665A5A0B58A}"/>
              </a:ext>
            </a:extLst>
          </p:cNvPr>
          <p:cNvPicPr>
            <a:picLocks noChangeAspect="1"/>
          </p:cNvPicPr>
          <p:nvPr/>
        </p:nvPicPr>
        <p:blipFill>
          <a:blip r:embed="rId2"/>
          <a:stretch>
            <a:fillRect/>
          </a:stretch>
        </p:blipFill>
        <p:spPr>
          <a:xfrm>
            <a:off x="2224844" y="4469562"/>
            <a:ext cx="7437765" cy="1993565"/>
          </a:xfrm>
          <a:prstGeom prst="rect">
            <a:avLst/>
          </a:prstGeom>
        </p:spPr>
      </p:pic>
    </p:spTree>
    <p:extLst>
      <p:ext uri="{BB962C8B-B14F-4D97-AF65-F5344CB8AC3E}">
        <p14:creationId xmlns:p14="http://schemas.microsoft.com/office/powerpoint/2010/main" val="396899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6780-7AA5-464E-B1D6-B506FBA0DC4A}"/>
              </a:ext>
            </a:extLst>
          </p:cNvPr>
          <p:cNvSpPr>
            <a:spLocks noGrp="1"/>
          </p:cNvSpPr>
          <p:nvPr>
            <p:ph type="title"/>
          </p:nvPr>
        </p:nvSpPr>
        <p:spPr/>
        <p:txBody>
          <a:bodyPr/>
          <a:lstStyle/>
          <a:p>
            <a:r>
              <a:rPr lang="en-AU" dirty="0"/>
              <a:t>Naming Alkanes - branched</a:t>
            </a:r>
          </a:p>
        </p:txBody>
      </p:sp>
      <p:sp>
        <p:nvSpPr>
          <p:cNvPr id="3" name="Content Placeholder 2">
            <a:extLst>
              <a:ext uri="{FF2B5EF4-FFF2-40B4-BE49-F238E27FC236}">
                <a16:creationId xmlns:a16="http://schemas.microsoft.com/office/drawing/2014/main" id="{0F0BF90F-B005-4202-886D-118941D1F07B}"/>
              </a:ext>
            </a:extLst>
          </p:cNvPr>
          <p:cNvSpPr>
            <a:spLocks noGrp="1"/>
          </p:cNvSpPr>
          <p:nvPr>
            <p:ph idx="1"/>
          </p:nvPr>
        </p:nvSpPr>
        <p:spPr/>
        <p:txBody>
          <a:bodyPr/>
          <a:lstStyle/>
          <a:p>
            <a:r>
              <a:rPr lang="en-US" dirty="0"/>
              <a:t>6. Commas are used to separate multiple numbers. Hyphens come between the number and the name of a substituent. The parent name comes immediately after the last substituent. There are no blank spaces in the name.</a:t>
            </a:r>
          </a:p>
          <a:p>
            <a:r>
              <a:rPr lang="en-US" dirty="0"/>
              <a:t>According to the IUPAC system the hydrocarbon below is 5-ethyl-3-methyloctane.</a:t>
            </a:r>
            <a:endParaRPr lang="en-AU" dirty="0"/>
          </a:p>
        </p:txBody>
      </p:sp>
      <p:pic>
        <p:nvPicPr>
          <p:cNvPr id="5" name="Picture 4">
            <a:extLst>
              <a:ext uri="{FF2B5EF4-FFF2-40B4-BE49-F238E27FC236}">
                <a16:creationId xmlns:a16="http://schemas.microsoft.com/office/drawing/2014/main" id="{193BF687-0DF8-4223-9E8D-9DD40E75FCC4}"/>
              </a:ext>
            </a:extLst>
          </p:cNvPr>
          <p:cNvPicPr>
            <a:picLocks noChangeAspect="1"/>
          </p:cNvPicPr>
          <p:nvPr/>
        </p:nvPicPr>
        <p:blipFill>
          <a:blip r:embed="rId2"/>
          <a:stretch>
            <a:fillRect/>
          </a:stretch>
        </p:blipFill>
        <p:spPr>
          <a:xfrm>
            <a:off x="2377117" y="4117433"/>
            <a:ext cx="7437765" cy="1993565"/>
          </a:xfrm>
          <a:prstGeom prst="rect">
            <a:avLst/>
          </a:prstGeom>
        </p:spPr>
      </p:pic>
    </p:spTree>
    <p:extLst>
      <p:ext uri="{BB962C8B-B14F-4D97-AF65-F5344CB8AC3E}">
        <p14:creationId xmlns:p14="http://schemas.microsoft.com/office/powerpoint/2010/main" val="116542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E99406E-E9A7-46BD-A2D4-F857D8021D46}"/>
              </a:ext>
            </a:extLst>
          </p:cNvPr>
          <p:cNvSpPr>
            <a:spLocks noGrp="1"/>
          </p:cNvSpPr>
          <p:nvPr>
            <p:ph type="title"/>
          </p:nvPr>
        </p:nvSpPr>
        <p:spPr>
          <a:xfrm>
            <a:off x="1451580" y="804520"/>
            <a:ext cx="3530157" cy="1049235"/>
          </a:xfrm>
        </p:spPr>
        <p:txBody>
          <a:bodyPr>
            <a:normAutofit/>
          </a:bodyPr>
          <a:lstStyle/>
          <a:p>
            <a:r>
              <a:rPr lang="en-AU" dirty="0"/>
              <a:t>Example</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7B06B8D-0EF7-4956-9F27-FDA76D0EAD5D}"/>
              </a:ext>
            </a:extLst>
          </p:cNvPr>
          <p:cNvSpPr>
            <a:spLocks noGrp="1"/>
          </p:cNvSpPr>
          <p:nvPr>
            <p:ph idx="1"/>
          </p:nvPr>
        </p:nvSpPr>
        <p:spPr>
          <a:xfrm>
            <a:off x="1451581" y="2015732"/>
            <a:ext cx="3526523" cy="3450613"/>
          </a:xfrm>
        </p:spPr>
        <p:txBody>
          <a:bodyPr>
            <a:normAutofit/>
          </a:bodyPr>
          <a:lstStyle/>
          <a:p>
            <a:r>
              <a:rPr lang="en-AU" dirty="0"/>
              <a:t>Number the carbons in parent chain = 4</a:t>
            </a:r>
          </a:p>
          <a:p>
            <a:pPr lvl="1"/>
            <a:r>
              <a:rPr lang="en-AU" dirty="0"/>
              <a:t>Butane</a:t>
            </a:r>
          </a:p>
          <a:p>
            <a:r>
              <a:rPr lang="en-AU" dirty="0"/>
              <a:t>On carbon 2 and 3 there are methyl substituents</a:t>
            </a:r>
          </a:p>
          <a:p>
            <a:pPr lvl="1"/>
            <a:r>
              <a:rPr lang="en-AU" dirty="0"/>
              <a:t>2,3-dimethyl</a:t>
            </a:r>
          </a:p>
          <a:p>
            <a:r>
              <a:rPr lang="en-AU" dirty="0"/>
              <a:t>Put it all together</a:t>
            </a:r>
          </a:p>
          <a:p>
            <a:r>
              <a:rPr lang="en-AU" dirty="0"/>
              <a:t>2,3-dimethylbutane</a:t>
            </a:r>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023EC1-E8E3-4108-8826-EBC1D2D07F18}"/>
              </a:ext>
            </a:extLst>
          </p:cNvPr>
          <p:cNvPicPr>
            <a:picLocks noChangeAspect="1"/>
          </p:cNvPicPr>
          <p:nvPr/>
        </p:nvPicPr>
        <p:blipFill>
          <a:blip r:embed="rId2"/>
          <a:stretch>
            <a:fillRect/>
          </a:stretch>
        </p:blipFill>
        <p:spPr>
          <a:xfrm>
            <a:off x="6922735" y="1116345"/>
            <a:ext cx="3163933" cy="3866172"/>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4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FDA5F1F-3D41-4F87-8E0D-D4D9C41A2702}"/>
              </a:ext>
            </a:extLst>
          </p:cNvPr>
          <p:cNvSpPr>
            <a:spLocks noGrp="1"/>
          </p:cNvSpPr>
          <p:nvPr>
            <p:ph type="title"/>
          </p:nvPr>
        </p:nvSpPr>
        <p:spPr>
          <a:xfrm>
            <a:off x="1451580" y="804520"/>
            <a:ext cx="3530157" cy="1049235"/>
          </a:xfrm>
        </p:spPr>
        <p:txBody>
          <a:bodyPr>
            <a:normAutofit/>
          </a:bodyPr>
          <a:lstStyle/>
          <a:p>
            <a:r>
              <a:rPr lang="en-AU" dirty="0"/>
              <a:t>Your turn</a:t>
            </a:r>
          </a:p>
        </p:txBody>
      </p:sp>
      <p:sp>
        <p:nvSpPr>
          <p:cNvPr id="15" name="Rectangle 14">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A5D7EF3-4538-4D1F-80DC-ABA412CF5D48}"/>
              </a:ext>
            </a:extLst>
          </p:cNvPr>
          <p:cNvSpPr>
            <a:spLocks noGrp="1"/>
          </p:cNvSpPr>
          <p:nvPr>
            <p:ph idx="1"/>
          </p:nvPr>
        </p:nvSpPr>
        <p:spPr>
          <a:xfrm>
            <a:off x="1451581" y="2015732"/>
            <a:ext cx="3526523" cy="3450613"/>
          </a:xfrm>
        </p:spPr>
        <p:txBody>
          <a:bodyPr>
            <a:normAutofit/>
          </a:bodyPr>
          <a:lstStyle/>
          <a:p>
            <a:r>
              <a:rPr lang="en-AU" dirty="0"/>
              <a:t>Go to </a:t>
            </a:r>
            <a:r>
              <a:rPr lang="en-AU" dirty="0">
                <a:hlinkClick r:id="rId3"/>
              </a:rPr>
              <a:t>http://chemware.co.nz/orgquiz.htm</a:t>
            </a:r>
            <a:endParaRPr lang="en-AU" dirty="0"/>
          </a:p>
          <a:p>
            <a:endParaRPr lang="en-AU" dirty="0"/>
          </a:p>
        </p:txBody>
      </p:sp>
      <p:grpSp>
        <p:nvGrpSpPr>
          <p:cNvPr id="17" name="Group 16">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8" name="Rectangle 17">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6BB1DC-3214-4BDC-8AC2-6CDA0E554EB7}"/>
              </a:ext>
            </a:extLst>
          </p:cNvPr>
          <p:cNvPicPr>
            <a:picLocks noChangeAspect="1"/>
          </p:cNvPicPr>
          <p:nvPr/>
        </p:nvPicPr>
        <p:blipFill>
          <a:blip r:embed="rId4"/>
          <a:stretch>
            <a:fillRect/>
          </a:stretch>
        </p:blipFill>
        <p:spPr>
          <a:xfrm>
            <a:off x="6093926" y="1663234"/>
            <a:ext cx="4821551" cy="2772393"/>
          </a:xfrm>
          <a:prstGeom prst="rect">
            <a:avLst/>
          </a:prstGeom>
        </p:spPr>
      </p:pic>
      <p:pic>
        <p:nvPicPr>
          <p:cNvPr id="23" name="Picture 22">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7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70C71-E7DB-4D3D-AA2A-087F50F390CA}"/>
              </a:ext>
            </a:extLst>
          </p:cNvPr>
          <p:cNvSpPr>
            <a:spLocks noGrp="1"/>
          </p:cNvSpPr>
          <p:nvPr>
            <p:ph type="title"/>
          </p:nvPr>
        </p:nvSpPr>
        <p:spPr/>
        <p:txBody>
          <a:bodyPr/>
          <a:lstStyle/>
          <a:p>
            <a:r>
              <a:rPr lang="en-AU" dirty="0"/>
              <a:t>Molecular formula for alkanes</a:t>
            </a:r>
          </a:p>
        </p:txBody>
      </p:sp>
      <p:sp>
        <p:nvSpPr>
          <p:cNvPr id="3" name="Content Placeholder 2">
            <a:extLst>
              <a:ext uri="{FF2B5EF4-FFF2-40B4-BE49-F238E27FC236}">
                <a16:creationId xmlns:a16="http://schemas.microsoft.com/office/drawing/2014/main" id="{281F5668-7A2F-49E2-9A21-B34DE9FDC0BF}"/>
              </a:ext>
            </a:extLst>
          </p:cNvPr>
          <p:cNvSpPr>
            <a:spLocks noGrp="1"/>
          </p:cNvSpPr>
          <p:nvPr>
            <p:ph idx="1"/>
          </p:nvPr>
        </p:nvSpPr>
        <p:spPr/>
        <p:txBody>
          <a:bodyPr/>
          <a:lstStyle/>
          <a:p>
            <a:r>
              <a:rPr lang="en-AU" dirty="0"/>
              <a:t>n = number of carbon atoms</a:t>
            </a:r>
          </a:p>
          <a:p>
            <a:r>
              <a:rPr lang="en-AU" dirty="0"/>
              <a:t>H = 2n +2</a:t>
            </a:r>
          </a:p>
          <a:p>
            <a:r>
              <a:rPr lang="en-AU" dirty="0"/>
              <a:t>E.g. if n = 4</a:t>
            </a:r>
          </a:p>
          <a:p>
            <a:r>
              <a:rPr lang="en-AU" dirty="0"/>
              <a:t>Then H = 2 x 4 +2 = 10</a:t>
            </a:r>
          </a:p>
          <a:p>
            <a:r>
              <a:rPr lang="en-AU" dirty="0"/>
              <a:t>Therefore C</a:t>
            </a:r>
            <a:r>
              <a:rPr lang="en-AU" baseline="-25000" dirty="0"/>
              <a:t>4</a:t>
            </a:r>
            <a:r>
              <a:rPr lang="en-AU" dirty="0"/>
              <a:t>H</a:t>
            </a:r>
            <a:r>
              <a:rPr lang="en-AU" baseline="-25000" dirty="0"/>
              <a:t>10</a:t>
            </a:r>
            <a:r>
              <a:rPr lang="en-AU" dirty="0"/>
              <a:t> </a:t>
            </a:r>
          </a:p>
        </p:txBody>
      </p:sp>
    </p:spTree>
    <p:extLst>
      <p:ext uri="{BB962C8B-B14F-4D97-AF65-F5344CB8AC3E}">
        <p14:creationId xmlns:p14="http://schemas.microsoft.com/office/powerpoint/2010/main" val="24004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2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6" name="Rectangle 35">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C545A7B-E7F7-40D2-B64B-D62A250A01B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Structural formula alkanes</a:t>
            </a:r>
          </a:p>
        </p:txBody>
      </p:sp>
      <p:sp>
        <p:nvSpPr>
          <p:cNvPr id="8" name="Content Placeholder 7">
            <a:extLst>
              <a:ext uri="{FF2B5EF4-FFF2-40B4-BE49-F238E27FC236}">
                <a16:creationId xmlns:a16="http://schemas.microsoft.com/office/drawing/2014/main" id="{D19F8E15-DBC0-40E3-9A66-E81EC6514D38}"/>
              </a:ext>
            </a:extLst>
          </p:cNvPr>
          <p:cNvSpPr>
            <a:spLocks noGrp="1"/>
          </p:cNvSpPr>
          <p:nvPr>
            <p:ph idx="1"/>
          </p:nvPr>
        </p:nvSpPr>
        <p:spPr>
          <a:xfrm>
            <a:off x="659302" y="3531204"/>
            <a:ext cx="2823919" cy="1610643"/>
          </a:xfrm>
        </p:spPr>
        <p:txBody>
          <a:bodyPr vert="horz" lIns="91440" tIns="91440" rIns="91440" bIns="91440" rtlCol="0">
            <a:normAutofit/>
          </a:bodyPr>
          <a:lstStyle/>
          <a:p>
            <a:pPr marL="0" indent="0">
              <a:buNone/>
            </a:pPr>
            <a:r>
              <a:rPr lang="en-US" sz="1600" cap="all"/>
              <a:t>Must include all hydrogen atoms in your drawing! </a:t>
            </a:r>
          </a:p>
        </p:txBody>
      </p:sp>
      <p:cxnSp>
        <p:nvCxnSpPr>
          <p:cNvPr id="40" name="Straight Connector 39">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2" name="Group 41">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43" name="Rectangle 42">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8E384A82-9C03-4BB6-8B28-2C663BC72FD7}"/>
              </a:ext>
            </a:extLst>
          </p:cNvPr>
          <p:cNvPicPr>
            <a:picLocks noChangeAspect="1"/>
          </p:cNvPicPr>
          <p:nvPr/>
        </p:nvPicPr>
        <p:blipFill>
          <a:blip r:embed="rId3"/>
          <a:stretch>
            <a:fillRect/>
          </a:stretch>
        </p:blipFill>
        <p:spPr>
          <a:xfrm>
            <a:off x="4618374" y="1533677"/>
            <a:ext cx="6282919" cy="3031508"/>
          </a:xfrm>
          <a:prstGeom prst="rect">
            <a:avLst/>
          </a:prstGeom>
        </p:spPr>
      </p:pic>
      <p:pic>
        <p:nvPicPr>
          <p:cNvPr id="48" name="Picture 47">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68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3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4" name="Rectangle 43">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0F4B4A2-5D1E-40E5-A110-0073E971BA6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Condensed structural formula Alkanes</a:t>
            </a:r>
          </a:p>
        </p:txBody>
      </p:sp>
      <p:cxnSp>
        <p:nvCxnSpPr>
          <p:cNvPr id="48" name="Straight Connector 47">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50" name="Group 49">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51" name="Rectangle 50">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C27DB7B-9221-48F7-BB52-A88B4DF0E0AB}"/>
              </a:ext>
            </a:extLst>
          </p:cNvPr>
          <p:cNvPicPr>
            <a:picLocks noGrp="1" noChangeAspect="1"/>
          </p:cNvPicPr>
          <p:nvPr>
            <p:ph idx="1"/>
          </p:nvPr>
        </p:nvPicPr>
        <p:blipFill>
          <a:blip r:embed="rId3"/>
          <a:stretch>
            <a:fillRect/>
          </a:stretch>
        </p:blipFill>
        <p:spPr>
          <a:xfrm>
            <a:off x="5182385" y="1116345"/>
            <a:ext cx="5154896" cy="3866172"/>
          </a:xfrm>
          <a:prstGeom prst="rect">
            <a:avLst/>
          </a:prstGeom>
        </p:spPr>
      </p:pic>
      <p:pic>
        <p:nvPicPr>
          <p:cNvPr id="56" name="Picture 55">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72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9CBE-2852-4328-B6BB-E6FBE8397D4A}"/>
              </a:ext>
            </a:extLst>
          </p:cNvPr>
          <p:cNvSpPr>
            <a:spLocks noGrp="1"/>
          </p:cNvSpPr>
          <p:nvPr>
            <p:ph type="title"/>
          </p:nvPr>
        </p:nvSpPr>
        <p:spPr/>
        <p:txBody>
          <a:bodyPr/>
          <a:lstStyle/>
          <a:p>
            <a:r>
              <a:rPr lang="en-AU" dirty="0"/>
              <a:t>Student objectives</a:t>
            </a:r>
          </a:p>
        </p:txBody>
      </p:sp>
      <p:sp>
        <p:nvSpPr>
          <p:cNvPr id="3" name="Content Placeholder 2">
            <a:extLst>
              <a:ext uri="{FF2B5EF4-FFF2-40B4-BE49-F238E27FC236}">
                <a16:creationId xmlns:a16="http://schemas.microsoft.com/office/drawing/2014/main" id="{D660E281-87EC-4E29-B4D5-10D45AACA276}"/>
              </a:ext>
            </a:extLst>
          </p:cNvPr>
          <p:cNvSpPr>
            <a:spLocks noGrp="1"/>
          </p:cNvSpPr>
          <p:nvPr>
            <p:ph idx="1"/>
          </p:nvPr>
        </p:nvSpPr>
        <p:spPr>
          <a:xfrm>
            <a:off x="1451579" y="2015732"/>
            <a:ext cx="9603275" cy="4037749"/>
          </a:xfrm>
        </p:spPr>
        <p:txBody>
          <a:bodyPr>
            <a:normAutofit fontScale="85000" lnSpcReduction="10000"/>
          </a:bodyPr>
          <a:lstStyle/>
          <a:p>
            <a:r>
              <a:rPr lang="en-AU" dirty="0"/>
              <a:t>Recognise homologous series of hydrocarbons: Alkanes, alkenes, alkynes, cycloalkanes, cycloalkenes</a:t>
            </a:r>
          </a:p>
          <a:p>
            <a:r>
              <a:rPr lang="en-AU" dirty="0"/>
              <a:t>State what a functional group is and recognise functional groups of the homologous series listed above</a:t>
            </a:r>
          </a:p>
          <a:p>
            <a:r>
              <a:rPr lang="en-AU" dirty="0"/>
              <a:t>Use general formulae to recognise members of homologous series </a:t>
            </a:r>
          </a:p>
          <a:p>
            <a:r>
              <a:rPr lang="en-AU" dirty="0"/>
              <a:t>State what a saturated hydrocarbon is</a:t>
            </a:r>
          </a:p>
          <a:p>
            <a:r>
              <a:rPr lang="en-AU" dirty="0"/>
              <a:t>State what an unsaturated hydrocarbon is</a:t>
            </a:r>
          </a:p>
          <a:p>
            <a:r>
              <a:rPr lang="en-AU" dirty="0"/>
              <a:t>Write names of hydrocarbons using the IUPAC naming system for substances with up to 8 carbons in the parent chain (straight and branched alkanes and alkenes, simple only i.e. no branches cycloalkanes, cycloalkenes, alkynes)</a:t>
            </a:r>
          </a:p>
          <a:p>
            <a:r>
              <a:rPr lang="en-US" dirty="0"/>
              <a:t>Describe the molecular, condensed and structural formulae of hydrocarbons with up to 8 carbons in the parent chain</a:t>
            </a:r>
          </a:p>
          <a:p>
            <a:pPr marL="0" indent="0">
              <a:buNone/>
            </a:pPr>
            <a:endParaRPr lang="en-AU" dirty="0"/>
          </a:p>
        </p:txBody>
      </p:sp>
    </p:spTree>
    <p:extLst>
      <p:ext uri="{BB962C8B-B14F-4D97-AF65-F5344CB8AC3E}">
        <p14:creationId xmlns:p14="http://schemas.microsoft.com/office/powerpoint/2010/main" val="1993806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6E6C-19FB-415D-95BD-EE0DFFE7D5A1}"/>
              </a:ext>
            </a:extLst>
          </p:cNvPr>
          <p:cNvSpPr>
            <a:spLocks noGrp="1"/>
          </p:cNvSpPr>
          <p:nvPr>
            <p:ph type="title"/>
          </p:nvPr>
        </p:nvSpPr>
        <p:spPr/>
        <p:txBody>
          <a:bodyPr/>
          <a:lstStyle/>
          <a:p>
            <a:r>
              <a:rPr lang="en-AU" dirty="0"/>
              <a:t>Condensed structural formula – alkanes (branched)</a:t>
            </a:r>
          </a:p>
        </p:txBody>
      </p:sp>
      <p:sp>
        <p:nvSpPr>
          <p:cNvPr id="3" name="Content Placeholder 2">
            <a:extLst>
              <a:ext uri="{FF2B5EF4-FFF2-40B4-BE49-F238E27FC236}">
                <a16:creationId xmlns:a16="http://schemas.microsoft.com/office/drawing/2014/main" id="{90ADE08C-D7A8-4C41-A171-2C9C89160FA0}"/>
              </a:ext>
            </a:extLst>
          </p:cNvPr>
          <p:cNvSpPr>
            <a:spLocks noGrp="1"/>
          </p:cNvSpPr>
          <p:nvPr>
            <p:ph idx="1"/>
          </p:nvPr>
        </p:nvSpPr>
        <p:spPr>
          <a:xfrm>
            <a:off x="1451579" y="2015732"/>
            <a:ext cx="9603275" cy="4037749"/>
          </a:xfrm>
        </p:spPr>
        <p:txBody>
          <a:bodyPr>
            <a:normAutofit/>
          </a:bodyPr>
          <a:lstStyle/>
          <a:p>
            <a:r>
              <a:rPr lang="en-AU" dirty="0"/>
              <a:t>2-methylpentane</a:t>
            </a:r>
          </a:p>
          <a:p>
            <a:pPr lvl="1"/>
            <a:r>
              <a:rPr lang="en-AU" dirty="0"/>
              <a:t>Draw the structural formula</a:t>
            </a:r>
          </a:p>
          <a:p>
            <a:pPr lvl="1"/>
            <a:endParaRPr lang="en-AU" dirty="0"/>
          </a:p>
          <a:p>
            <a:pPr lvl="1"/>
            <a:endParaRPr lang="en-AU" dirty="0"/>
          </a:p>
          <a:p>
            <a:pPr lvl="1"/>
            <a:endParaRPr lang="en-AU" dirty="0"/>
          </a:p>
          <a:p>
            <a:pPr lvl="1"/>
            <a:endParaRPr lang="en-AU" dirty="0"/>
          </a:p>
          <a:p>
            <a:pPr lvl="1"/>
            <a:r>
              <a:rPr lang="en-AU" dirty="0"/>
              <a:t>Write the condensed structural formula</a:t>
            </a:r>
          </a:p>
          <a:p>
            <a:pPr lvl="2"/>
            <a:r>
              <a:rPr lang="en-AU" dirty="0"/>
              <a:t>CH</a:t>
            </a:r>
            <a:r>
              <a:rPr lang="en-AU" baseline="-25000" dirty="0"/>
              <a:t>3</a:t>
            </a:r>
            <a:r>
              <a:rPr lang="en-AU" dirty="0"/>
              <a:t>CH(CH</a:t>
            </a:r>
            <a:r>
              <a:rPr lang="en-AU" baseline="-25000" dirty="0"/>
              <a:t>3</a:t>
            </a:r>
            <a:r>
              <a:rPr lang="en-AU" dirty="0"/>
              <a:t>)CH</a:t>
            </a:r>
            <a:r>
              <a:rPr lang="en-AU" baseline="-25000" dirty="0"/>
              <a:t>2</a:t>
            </a:r>
            <a:r>
              <a:rPr lang="en-AU" dirty="0"/>
              <a:t>CH</a:t>
            </a:r>
            <a:r>
              <a:rPr lang="en-AU" baseline="-25000" dirty="0"/>
              <a:t>2</a:t>
            </a:r>
            <a:r>
              <a:rPr lang="en-AU" dirty="0"/>
              <a:t>CH</a:t>
            </a:r>
            <a:r>
              <a:rPr lang="en-AU" baseline="-25000" dirty="0"/>
              <a:t>3</a:t>
            </a:r>
          </a:p>
          <a:p>
            <a:pPr lvl="2"/>
            <a:r>
              <a:rPr lang="en-AU" dirty="0"/>
              <a:t>Or CH</a:t>
            </a:r>
            <a:r>
              <a:rPr lang="en-AU" baseline="-25000" dirty="0"/>
              <a:t>3</a:t>
            </a:r>
            <a:r>
              <a:rPr lang="en-AU" dirty="0"/>
              <a:t>CH(CH</a:t>
            </a:r>
            <a:r>
              <a:rPr lang="en-AU" baseline="-25000" dirty="0"/>
              <a:t>3</a:t>
            </a:r>
            <a:r>
              <a:rPr lang="en-AU" dirty="0"/>
              <a:t>)(CH</a:t>
            </a:r>
            <a:r>
              <a:rPr lang="en-AU" baseline="-25000" dirty="0"/>
              <a:t>2</a:t>
            </a:r>
            <a:r>
              <a:rPr lang="en-AU" dirty="0"/>
              <a:t>)</a:t>
            </a:r>
            <a:r>
              <a:rPr lang="en-AU" baseline="-25000" dirty="0"/>
              <a:t>2</a:t>
            </a:r>
            <a:r>
              <a:rPr lang="en-AU" dirty="0"/>
              <a:t>CH</a:t>
            </a:r>
            <a:r>
              <a:rPr lang="en-AU" baseline="-25000" dirty="0"/>
              <a:t>3</a:t>
            </a:r>
          </a:p>
          <a:p>
            <a:r>
              <a:rPr lang="en-AU" dirty="0"/>
              <a:t>Write your own rules for writing condensed structural formula for branched alkanes</a:t>
            </a:r>
          </a:p>
          <a:p>
            <a:pPr lvl="1"/>
            <a:endParaRPr lang="en-AU" dirty="0"/>
          </a:p>
        </p:txBody>
      </p:sp>
      <p:pic>
        <p:nvPicPr>
          <p:cNvPr id="6" name="Picture 5">
            <a:extLst>
              <a:ext uri="{FF2B5EF4-FFF2-40B4-BE49-F238E27FC236}">
                <a16:creationId xmlns:a16="http://schemas.microsoft.com/office/drawing/2014/main" id="{69328FFE-E598-4BA7-95C8-4C3254E80DE8}"/>
              </a:ext>
            </a:extLst>
          </p:cNvPr>
          <p:cNvPicPr>
            <a:picLocks noChangeAspect="1"/>
          </p:cNvPicPr>
          <p:nvPr/>
        </p:nvPicPr>
        <p:blipFill>
          <a:blip r:embed="rId3"/>
          <a:stretch>
            <a:fillRect/>
          </a:stretch>
        </p:blipFill>
        <p:spPr>
          <a:xfrm>
            <a:off x="2227406" y="2858252"/>
            <a:ext cx="2316459" cy="1502958"/>
          </a:xfrm>
          <a:prstGeom prst="rect">
            <a:avLst/>
          </a:prstGeom>
        </p:spPr>
      </p:pic>
    </p:spTree>
    <p:extLst>
      <p:ext uri="{BB962C8B-B14F-4D97-AF65-F5344CB8AC3E}">
        <p14:creationId xmlns:p14="http://schemas.microsoft.com/office/powerpoint/2010/main" val="3185791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D40C-D371-4BCC-B7CF-F508ED80EB68}"/>
              </a:ext>
            </a:extLst>
          </p:cNvPr>
          <p:cNvSpPr>
            <a:spLocks noGrp="1"/>
          </p:cNvSpPr>
          <p:nvPr>
            <p:ph type="title"/>
          </p:nvPr>
        </p:nvSpPr>
        <p:spPr/>
        <p:txBody>
          <a:bodyPr/>
          <a:lstStyle/>
          <a:p>
            <a:r>
              <a:rPr lang="en-AU" dirty="0"/>
              <a:t>Your turn</a:t>
            </a:r>
          </a:p>
        </p:txBody>
      </p:sp>
      <p:sp>
        <p:nvSpPr>
          <p:cNvPr id="3" name="Content Placeholder 2">
            <a:extLst>
              <a:ext uri="{FF2B5EF4-FFF2-40B4-BE49-F238E27FC236}">
                <a16:creationId xmlns:a16="http://schemas.microsoft.com/office/drawing/2014/main" id="{70C17DFB-3BD9-4D8A-8FF1-FF72A6F94B79}"/>
              </a:ext>
            </a:extLst>
          </p:cNvPr>
          <p:cNvSpPr>
            <a:spLocks noGrp="1"/>
          </p:cNvSpPr>
          <p:nvPr>
            <p:ph idx="1"/>
          </p:nvPr>
        </p:nvSpPr>
        <p:spPr/>
        <p:txBody>
          <a:bodyPr>
            <a:normAutofit fontScale="85000" lnSpcReduction="20000"/>
          </a:bodyPr>
          <a:lstStyle/>
          <a:p>
            <a:r>
              <a:rPr lang="en-AU" dirty="0"/>
              <a:t>Draw the structural formula and condensed structural formula for</a:t>
            </a:r>
          </a:p>
          <a:p>
            <a:r>
              <a:rPr lang="en-AU" dirty="0"/>
              <a:t>2,3-dimethylbutane</a:t>
            </a:r>
          </a:p>
          <a:p>
            <a:r>
              <a:rPr lang="en-AU" dirty="0"/>
              <a:t>2,2,3-trimethylpentane</a:t>
            </a:r>
          </a:p>
          <a:p>
            <a:endParaRPr lang="en-AU" dirty="0"/>
          </a:p>
          <a:p>
            <a:endParaRPr lang="en-AU" dirty="0"/>
          </a:p>
          <a:p>
            <a:endParaRPr lang="en-AU" dirty="0"/>
          </a:p>
          <a:p>
            <a:endParaRPr lang="en-AU" dirty="0"/>
          </a:p>
          <a:p>
            <a:r>
              <a:rPr lang="en-AU" dirty="0"/>
              <a:t>C</a:t>
            </a:r>
          </a:p>
          <a:p>
            <a:pPr>
              <a:buClr>
                <a:srgbClr val="B71E42"/>
              </a:buClr>
              <a:defRPr/>
            </a:pP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lang="en-AU" dirty="0">
                <a:solidFill>
                  <a:prstClr val="black"/>
                </a:solidFill>
                <a:latin typeface="Gill Sans MT" panose="020B0502020104020203"/>
              </a:rPr>
              <a:t>(</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		</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C(CH</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3</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a:t>
            </a:r>
            <a:r>
              <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rPr>
              <a:t>2</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lang="en-AU" dirty="0">
                <a:solidFill>
                  <a:prstClr val="black"/>
                </a:solidFill>
                <a:latin typeface="Gill Sans MT" panose="020B0502020104020203"/>
              </a:rPr>
              <a:t>(</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lang="en-AU" baseline="-25000" dirty="0">
                <a:solidFill>
                  <a:prstClr val="black"/>
                </a:solidFill>
                <a:latin typeface="Gill Sans MT" panose="020B0502020104020203"/>
              </a:rPr>
              <a:t>3</a:t>
            </a:r>
            <a:r>
              <a:rPr lang="en-AU" dirty="0">
                <a:solidFill>
                  <a:prstClr val="black"/>
                </a:solidFill>
                <a:latin typeface="Gill Sans MT" panose="020B0502020104020203"/>
              </a:rPr>
              <a:t>)</a:t>
            </a:r>
            <a:r>
              <a:rPr kumimoji="0" lang="en-AU" b="0" i="0" u="none" strike="noStrike" kern="1200" cap="none" spc="0" normalizeH="0" baseline="0" noProof="0" dirty="0">
                <a:ln>
                  <a:noFill/>
                </a:ln>
                <a:solidFill>
                  <a:prstClr val="black"/>
                </a:solidFill>
                <a:effectLst/>
                <a:uLnTx/>
                <a:uFillTx/>
                <a:latin typeface="Gill Sans MT" panose="020B0502020104020203"/>
                <a:ea typeface="+mn-ea"/>
                <a:cs typeface="+mn-cs"/>
              </a:rPr>
              <a:t>CH</a:t>
            </a:r>
            <a:r>
              <a:rPr lang="en-AU" baseline="-25000" dirty="0">
                <a:solidFill>
                  <a:prstClr val="black"/>
                </a:solidFill>
                <a:latin typeface="Gill Sans MT" panose="020B0502020104020203"/>
              </a:rPr>
              <a:t>2</a:t>
            </a:r>
            <a:r>
              <a:rPr lang="en-AU" dirty="0">
                <a:solidFill>
                  <a:prstClr val="black"/>
                </a:solidFill>
                <a:latin typeface="Gill Sans MT" panose="020B0502020104020203"/>
              </a:rPr>
              <a:t>CH</a:t>
            </a:r>
            <a:r>
              <a:rPr lang="en-AU" baseline="-25000" dirty="0">
                <a:solidFill>
                  <a:prstClr val="black"/>
                </a:solidFill>
                <a:latin typeface="Gill Sans MT" panose="020B0502020104020203"/>
              </a:rPr>
              <a:t>3</a:t>
            </a:r>
            <a:endPar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endParaRPr>
          </a:p>
          <a:p>
            <a:pPr>
              <a:buClr>
                <a:srgbClr val="B71E42"/>
              </a:buClr>
              <a:defRPr/>
            </a:pPr>
            <a:endParaRPr kumimoji="0" lang="en-AU" b="0" i="0" u="none" strike="noStrike" kern="1200" cap="none" spc="0" normalizeH="0" baseline="-25000" noProof="0" dirty="0">
              <a:ln>
                <a:noFill/>
              </a:ln>
              <a:solidFill>
                <a:prstClr val="black"/>
              </a:solidFill>
              <a:effectLst/>
              <a:uLnTx/>
              <a:uFillTx/>
              <a:latin typeface="Gill Sans MT" panose="020B0502020104020203"/>
              <a:ea typeface="+mn-ea"/>
              <a:cs typeface="+mn-cs"/>
            </a:endParaRPr>
          </a:p>
          <a:p>
            <a:endParaRPr lang="en-AU" dirty="0"/>
          </a:p>
        </p:txBody>
      </p:sp>
      <p:pic>
        <p:nvPicPr>
          <p:cNvPr id="6" name="Picture 5">
            <a:extLst>
              <a:ext uri="{FF2B5EF4-FFF2-40B4-BE49-F238E27FC236}">
                <a16:creationId xmlns:a16="http://schemas.microsoft.com/office/drawing/2014/main" id="{7E26CA99-8620-4BAE-B201-FF9A56A888DD}"/>
              </a:ext>
            </a:extLst>
          </p:cNvPr>
          <p:cNvPicPr>
            <a:picLocks noChangeAspect="1"/>
          </p:cNvPicPr>
          <p:nvPr/>
        </p:nvPicPr>
        <p:blipFill>
          <a:blip r:embed="rId3"/>
          <a:stretch>
            <a:fillRect/>
          </a:stretch>
        </p:blipFill>
        <p:spPr>
          <a:xfrm>
            <a:off x="1510229" y="3105444"/>
            <a:ext cx="2515510" cy="2050862"/>
          </a:xfrm>
          <a:prstGeom prst="rect">
            <a:avLst/>
          </a:prstGeom>
        </p:spPr>
      </p:pic>
      <p:pic>
        <p:nvPicPr>
          <p:cNvPr id="9" name="Picture 8">
            <a:extLst>
              <a:ext uri="{FF2B5EF4-FFF2-40B4-BE49-F238E27FC236}">
                <a16:creationId xmlns:a16="http://schemas.microsoft.com/office/drawing/2014/main" id="{756FC2F8-1421-4A78-9D82-009F38A75F05}"/>
              </a:ext>
            </a:extLst>
          </p:cNvPr>
          <p:cNvPicPr>
            <a:picLocks noChangeAspect="1"/>
          </p:cNvPicPr>
          <p:nvPr/>
        </p:nvPicPr>
        <p:blipFill>
          <a:blip r:embed="rId4"/>
          <a:stretch>
            <a:fillRect/>
          </a:stretch>
        </p:blipFill>
        <p:spPr>
          <a:xfrm>
            <a:off x="4995460" y="3101097"/>
            <a:ext cx="2515511" cy="2055209"/>
          </a:xfrm>
          <a:prstGeom prst="rect">
            <a:avLst/>
          </a:prstGeom>
        </p:spPr>
      </p:pic>
    </p:spTree>
    <p:extLst>
      <p:ext uri="{BB962C8B-B14F-4D97-AF65-F5344CB8AC3E}">
        <p14:creationId xmlns:p14="http://schemas.microsoft.com/office/powerpoint/2010/main" val="336249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9410117-A5F0-49E9-9606-159581805724}"/>
              </a:ext>
            </a:extLst>
          </p:cNvPr>
          <p:cNvSpPr>
            <a:spLocks noGrp="1"/>
          </p:cNvSpPr>
          <p:nvPr>
            <p:ph type="title"/>
          </p:nvPr>
        </p:nvSpPr>
        <p:spPr>
          <a:xfrm>
            <a:off x="1451580" y="804520"/>
            <a:ext cx="5550355" cy="1049235"/>
          </a:xfrm>
        </p:spPr>
        <p:txBody>
          <a:bodyPr>
            <a:normAutofit/>
          </a:bodyPr>
          <a:lstStyle/>
          <a:p>
            <a:r>
              <a:rPr lang="en-AU" dirty="0"/>
              <a:t>Terminology</a:t>
            </a:r>
          </a:p>
        </p:txBody>
      </p:sp>
      <p:sp>
        <p:nvSpPr>
          <p:cNvPr id="13" name="Rectangle 12">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43181A0-A039-4C59-81C2-FFB8E8B626A8}"/>
              </a:ext>
            </a:extLst>
          </p:cNvPr>
          <p:cNvSpPr>
            <a:spLocks noGrp="1"/>
          </p:cNvSpPr>
          <p:nvPr>
            <p:ph idx="1"/>
          </p:nvPr>
        </p:nvSpPr>
        <p:spPr>
          <a:xfrm>
            <a:off x="1451580" y="2015732"/>
            <a:ext cx="5550355" cy="3450613"/>
          </a:xfrm>
        </p:spPr>
        <p:txBody>
          <a:bodyPr>
            <a:normAutofit/>
          </a:bodyPr>
          <a:lstStyle/>
          <a:p>
            <a:r>
              <a:rPr lang="en-AU" dirty="0"/>
              <a:t>Melting point</a:t>
            </a:r>
          </a:p>
          <a:p>
            <a:pPr lvl="1"/>
            <a:r>
              <a:rPr lang="en-US" dirty="0"/>
              <a:t>The melting point of a substance is the temperature at which matter changes from solid to liquid form</a:t>
            </a:r>
          </a:p>
          <a:p>
            <a:endParaRPr lang="en-AU" dirty="0"/>
          </a:p>
        </p:txBody>
      </p:sp>
      <p:grpSp>
        <p:nvGrpSpPr>
          <p:cNvPr id="15" name="Group 14">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6" name="Rectangle 15">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picture containing rain&#10;&#10;Description automatically generated">
            <a:extLst>
              <a:ext uri="{FF2B5EF4-FFF2-40B4-BE49-F238E27FC236}">
                <a16:creationId xmlns:a16="http://schemas.microsoft.com/office/drawing/2014/main" id="{3A9EAD07-BDF5-4095-9245-3214BE4F7A20}"/>
              </a:ext>
            </a:extLst>
          </p:cNvPr>
          <p:cNvPicPr>
            <a:picLocks noChangeAspect="1"/>
          </p:cNvPicPr>
          <p:nvPr/>
        </p:nvPicPr>
        <p:blipFill rotWithShape="1">
          <a:blip r:embed="rId2"/>
          <a:srcRect l="12008" r="33763" b="1"/>
          <a:stretch/>
        </p:blipFill>
        <p:spPr>
          <a:xfrm>
            <a:off x="8116373" y="1116345"/>
            <a:ext cx="2799103" cy="3866172"/>
          </a:xfrm>
          <a:prstGeom prst="rect">
            <a:avLst/>
          </a:prstGeom>
        </p:spPr>
      </p:pic>
      <p:pic>
        <p:nvPicPr>
          <p:cNvPr id="19" name="Picture 18">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479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C558DC5-B7E1-4A97-BC0F-0AF18AC20208}"/>
              </a:ext>
            </a:extLst>
          </p:cNvPr>
          <p:cNvSpPr>
            <a:spLocks noGrp="1"/>
          </p:cNvSpPr>
          <p:nvPr>
            <p:ph type="title"/>
          </p:nvPr>
        </p:nvSpPr>
        <p:spPr>
          <a:xfrm>
            <a:off x="1451580" y="804520"/>
            <a:ext cx="5550355" cy="1049235"/>
          </a:xfrm>
        </p:spPr>
        <p:txBody>
          <a:bodyPr>
            <a:normAutofit/>
          </a:bodyPr>
          <a:lstStyle/>
          <a:p>
            <a:r>
              <a:rPr lang="en-AU" dirty="0"/>
              <a:t>terminology</a:t>
            </a:r>
          </a:p>
        </p:txBody>
      </p:sp>
      <p:sp>
        <p:nvSpPr>
          <p:cNvPr id="13" name="Rectangle 12">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A19741E-769F-44A1-8010-ED792C23FA5F}"/>
              </a:ext>
            </a:extLst>
          </p:cNvPr>
          <p:cNvSpPr>
            <a:spLocks noGrp="1"/>
          </p:cNvSpPr>
          <p:nvPr>
            <p:ph idx="1"/>
          </p:nvPr>
        </p:nvSpPr>
        <p:spPr>
          <a:xfrm>
            <a:off x="1451580" y="2015732"/>
            <a:ext cx="5550355" cy="3450613"/>
          </a:xfrm>
        </p:spPr>
        <p:txBody>
          <a:bodyPr>
            <a:normAutofit/>
          </a:bodyPr>
          <a:lstStyle/>
          <a:p>
            <a:r>
              <a:rPr lang="en-AU" dirty="0"/>
              <a:t>Boiling point</a:t>
            </a:r>
          </a:p>
          <a:p>
            <a:pPr lvl="1"/>
            <a:r>
              <a:rPr lang="en-AU" dirty="0"/>
              <a:t>The temperature at which a compound changes state from liquid to gas</a:t>
            </a:r>
          </a:p>
        </p:txBody>
      </p:sp>
      <p:grpSp>
        <p:nvGrpSpPr>
          <p:cNvPr id="15" name="Group 14">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6" name="Rectangle 15">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A4C439C-6FD0-4B94-9548-B2EA0575D714}"/>
              </a:ext>
            </a:extLst>
          </p:cNvPr>
          <p:cNvPicPr>
            <a:picLocks noChangeAspect="1"/>
          </p:cNvPicPr>
          <p:nvPr/>
        </p:nvPicPr>
        <p:blipFill rotWithShape="1">
          <a:blip r:embed="rId2"/>
          <a:srcRect l="23957" r="19321"/>
          <a:stretch/>
        </p:blipFill>
        <p:spPr>
          <a:xfrm>
            <a:off x="8116373" y="1116345"/>
            <a:ext cx="2799103" cy="3866172"/>
          </a:xfrm>
          <a:prstGeom prst="rect">
            <a:avLst/>
          </a:prstGeom>
        </p:spPr>
      </p:pic>
      <p:pic>
        <p:nvPicPr>
          <p:cNvPr id="19" name="Picture 18">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8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0FA8FF0-7A43-44B4-B40D-12C7D87416F1}"/>
              </a:ext>
            </a:extLst>
          </p:cNvPr>
          <p:cNvSpPr>
            <a:spLocks noGrp="1"/>
          </p:cNvSpPr>
          <p:nvPr>
            <p:ph type="title"/>
          </p:nvPr>
        </p:nvSpPr>
        <p:spPr>
          <a:xfrm>
            <a:off x="1451581" y="804520"/>
            <a:ext cx="4958419" cy="1049235"/>
          </a:xfrm>
        </p:spPr>
        <p:txBody>
          <a:bodyPr>
            <a:normAutofit/>
          </a:bodyPr>
          <a:lstStyle/>
          <a:p>
            <a:r>
              <a:rPr lang="en-AU" dirty="0"/>
              <a:t>Melting and boiling points - alkanes</a:t>
            </a:r>
          </a:p>
        </p:txBody>
      </p:sp>
      <p:sp>
        <p:nvSpPr>
          <p:cNvPr id="15" name="Rectangle 14">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74C6DBB-24E8-4DCA-95AF-95CF1745FBF5}"/>
              </a:ext>
            </a:extLst>
          </p:cNvPr>
          <p:cNvSpPr>
            <a:spLocks noGrp="1"/>
          </p:cNvSpPr>
          <p:nvPr>
            <p:ph idx="1"/>
          </p:nvPr>
        </p:nvSpPr>
        <p:spPr>
          <a:xfrm>
            <a:off x="1451581" y="2015732"/>
            <a:ext cx="4958419" cy="4099318"/>
          </a:xfrm>
        </p:spPr>
        <p:txBody>
          <a:bodyPr>
            <a:normAutofit/>
          </a:bodyPr>
          <a:lstStyle/>
          <a:p>
            <a:pPr>
              <a:lnSpc>
                <a:spcPct val="110000"/>
              </a:lnSpc>
            </a:pPr>
            <a:r>
              <a:rPr lang="en-US" sz="1800" dirty="0"/>
              <a:t>Alkanes have low melting or boiling points </a:t>
            </a:r>
          </a:p>
          <a:p>
            <a:pPr lvl="1">
              <a:lnSpc>
                <a:spcPct val="110000"/>
              </a:lnSpc>
            </a:pPr>
            <a:r>
              <a:rPr lang="en-US" dirty="0"/>
              <a:t>Due to very weak intermolecular forces between alkane molecules.</a:t>
            </a:r>
          </a:p>
          <a:p>
            <a:pPr>
              <a:lnSpc>
                <a:spcPct val="110000"/>
              </a:lnSpc>
            </a:pPr>
            <a:r>
              <a:rPr lang="en-US" sz="1800" dirty="0"/>
              <a:t>Methane, ethane, propane, and butane are gases at room temperature.</a:t>
            </a:r>
          </a:p>
          <a:p>
            <a:pPr>
              <a:lnSpc>
                <a:spcPct val="110000"/>
              </a:lnSpc>
            </a:pPr>
            <a:r>
              <a:rPr lang="en-US" sz="1800" dirty="0"/>
              <a:t>As the carbon chain gets longer, because the attraction between the molecules increases, therefore more energy is needed to overcome these forces of attraction (van der Waals’ forces – explained in notes section)</a:t>
            </a:r>
          </a:p>
        </p:txBody>
      </p:sp>
      <p:grpSp>
        <p:nvGrpSpPr>
          <p:cNvPr id="17" name="Group 16">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8" name="Rectangle 17">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8DA3B8-14DE-4DA2-BD23-D120772ECF6F}"/>
              </a:ext>
            </a:extLst>
          </p:cNvPr>
          <p:cNvPicPr>
            <a:picLocks noChangeAspect="1"/>
          </p:cNvPicPr>
          <p:nvPr/>
        </p:nvPicPr>
        <p:blipFill>
          <a:blip r:embed="rId3"/>
          <a:stretch>
            <a:fillRect/>
          </a:stretch>
        </p:blipFill>
        <p:spPr>
          <a:xfrm>
            <a:off x="7555450" y="2167424"/>
            <a:ext cx="3360025" cy="1764013"/>
          </a:xfrm>
          <a:prstGeom prst="rect">
            <a:avLst/>
          </a:prstGeom>
        </p:spPr>
      </p:pic>
      <p:pic>
        <p:nvPicPr>
          <p:cNvPr id="23" name="Picture 22">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162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110C-7508-4971-ADE7-F248EF4468F4}"/>
              </a:ext>
            </a:extLst>
          </p:cNvPr>
          <p:cNvSpPr>
            <a:spLocks noGrp="1"/>
          </p:cNvSpPr>
          <p:nvPr>
            <p:ph type="title"/>
          </p:nvPr>
        </p:nvSpPr>
        <p:spPr/>
        <p:txBody>
          <a:bodyPr/>
          <a:lstStyle/>
          <a:p>
            <a:r>
              <a:rPr lang="en-AU" dirty="0"/>
              <a:t>Melting and boiling points branched isomers of Alkanes</a:t>
            </a:r>
          </a:p>
        </p:txBody>
      </p:sp>
      <p:sp>
        <p:nvSpPr>
          <p:cNvPr id="3" name="Content Placeholder 2">
            <a:extLst>
              <a:ext uri="{FF2B5EF4-FFF2-40B4-BE49-F238E27FC236}">
                <a16:creationId xmlns:a16="http://schemas.microsoft.com/office/drawing/2014/main" id="{0189B9DD-6B79-464F-876C-259E0590268C}"/>
              </a:ext>
            </a:extLst>
          </p:cNvPr>
          <p:cNvSpPr>
            <a:spLocks noGrp="1"/>
          </p:cNvSpPr>
          <p:nvPr>
            <p:ph idx="1"/>
          </p:nvPr>
        </p:nvSpPr>
        <p:spPr/>
        <p:txBody>
          <a:bodyPr/>
          <a:lstStyle/>
          <a:p>
            <a:r>
              <a:rPr lang="en-US" dirty="0"/>
              <a:t>Branched isomers have lower boiling /melting points, because the branches prevent the molecules getting close so they cannot attract each other so strongly.</a:t>
            </a:r>
          </a:p>
          <a:p>
            <a:endParaRPr lang="en-AU" dirty="0"/>
          </a:p>
        </p:txBody>
      </p:sp>
      <p:pic>
        <p:nvPicPr>
          <p:cNvPr id="6" name="Picture 5">
            <a:extLst>
              <a:ext uri="{FF2B5EF4-FFF2-40B4-BE49-F238E27FC236}">
                <a16:creationId xmlns:a16="http://schemas.microsoft.com/office/drawing/2014/main" id="{336BD5D7-9BDB-44A7-911E-FCC87D945732}"/>
              </a:ext>
            </a:extLst>
          </p:cNvPr>
          <p:cNvPicPr>
            <a:picLocks noChangeAspect="1"/>
          </p:cNvPicPr>
          <p:nvPr/>
        </p:nvPicPr>
        <p:blipFill>
          <a:blip r:embed="rId2"/>
          <a:stretch>
            <a:fillRect/>
          </a:stretch>
        </p:blipFill>
        <p:spPr>
          <a:xfrm>
            <a:off x="1824111" y="4360986"/>
            <a:ext cx="2462997" cy="1280271"/>
          </a:xfrm>
          <a:prstGeom prst="rect">
            <a:avLst/>
          </a:prstGeom>
        </p:spPr>
      </p:pic>
      <p:pic>
        <p:nvPicPr>
          <p:cNvPr id="8" name="Picture 7">
            <a:extLst>
              <a:ext uri="{FF2B5EF4-FFF2-40B4-BE49-F238E27FC236}">
                <a16:creationId xmlns:a16="http://schemas.microsoft.com/office/drawing/2014/main" id="{4282D4D2-4155-47A6-B661-D86248454183}"/>
              </a:ext>
            </a:extLst>
          </p:cNvPr>
          <p:cNvPicPr>
            <a:picLocks noChangeAspect="1"/>
          </p:cNvPicPr>
          <p:nvPr/>
        </p:nvPicPr>
        <p:blipFill>
          <a:blip r:embed="rId2"/>
          <a:stretch>
            <a:fillRect/>
          </a:stretch>
        </p:blipFill>
        <p:spPr>
          <a:xfrm>
            <a:off x="1824111" y="3080715"/>
            <a:ext cx="2462997" cy="1280271"/>
          </a:xfrm>
          <a:prstGeom prst="rect">
            <a:avLst/>
          </a:prstGeom>
        </p:spPr>
      </p:pic>
      <p:pic>
        <p:nvPicPr>
          <p:cNvPr id="11" name="Picture 10">
            <a:extLst>
              <a:ext uri="{FF2B5EF4-FFF2-40B4-BE49-F238E27FC236}">
                <a16:creationId xmlns:a16="http://schemas.microsoft.com/office/drawing/2014/main" id="{E9375832-76D3-48B5-86F7-BF95F24005AC}"/>
              </a:ext>
            </a:extLst>
          </p:cNvPr>
          <p:cNvPicPr>
            <a:picLocks noChangeAspect="1"/>
          </p:cNvPicPr>
          <p:nvPr/>
        </p:nvPicPr>
        <p:blipFill>
          <a:blip r:embed="rId3"/>
          <a:stretch>
            <a:fillRect/>
          </a:stretch>
        </p:blipFill>
        <p:spPr>
          <a:xfrm>
            <a:off x="7649903" y="2820462"/>
            <a:ext cx="2462997" cy="1841152"/>
          </a:xfrm>
          <a:prstGeom prst="rect">
            <a:avLst/>
          </a:prstGeom>
        </p:spPr>
      </p:pic>
      <p:pic>
        <p:nvPicPr>
          <p:cNvPr id="13" name="Picture 12">
            <a:extLst>
              <a:ext uri="{FF2B5EF4-FFF2-40B4-BE49-F238E27FC236}">
                <a16:creationId xmlns:a16="http://schemas.microsoft.com/office/drawing/2014/main" id="{960E0E83-CF27-4427-8F6C-B301D1D36421}"/>
              </a:ext>
            </a:extLst>
          </p:cNvPr>
          <p:cNvPicPr>
            <a:picLocks noChangeAspect="1"/>
          </p:cNvPicPr>
          <p:nvPr/>
        </p:nvPicPr>
        <p:blipFill>
          <a:blip r:embed="rId3"/>
          <a:stretch>
            <a:fillRect/>
          </a:stretch>
        </p:blipFill>
        <p:spPr>
          <a:xfrm>
            <a:off x="7649903" y="4633225"/>
            <a:ext cx="2462997" cy="1841152"/>
          </a:xfrm>
          <a:prstGeom prst="rect">
            <a:avLst/>
          </a:prstGeom>
        </p:spPr>
      </p:pic>
      <p:sp>
        <p:nvSpPr>
          <p:cNvPr id="14" name="TextBox 13">
            <a:extLst>
              <a:ext uri="{FF2B5EF4-FFF2-40B4-BE49-F238E27FC236}">
                <a16:creationId xmlns:a16="http://schemas.microsoft.com/office/drawing/2014/main" id="{FC30D057-CEF9-4376-B7E9-84F1957C3145}"/>
              </a:ext>
            </a:extLst>
          </p:cNvPr>
          <p:cNvSpPr txBox="1"/>
          <p:nvPr/>
        </p:nvSpPr>
        <p:spPr>
          <a:xfrm>
            <a:off x="5190978" y="3995225"/>
            <a:ext cx="1364567" cy="369332"/>
          </a:xfrm>
          <a:prstGeom prst="rect">
            <a:avLst/>
          </a:prstGeom>
          <a:noFill/>
        </p:spPr>
        <p:txBody>
          <a:bodyPr wrap="square" rtlCol="0">
            <a:spAutoFit/>
          </a:bodyPr>
          <a:lstStyle/>
          <a:p>
            <a:pPr algn="ctr"/>
            <a:r>
              <a:rPr lang="en-AU" dirty="0"/>
              <a:t>Versus</a:t>
            </a:r>
          </a:p>
        </p:txBody>
      </p:sp>
    </p:spTree>
    <p:extLst>
      <p:ext uri="{BB962C8B-B14F-4D97-AF65-F5344CB8AC3E}">
        <p14:creationId xmlns:p14="http://schemas.microsoft.com/office/powerpoint/2010/main" val="148064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37D7237-B2C5-4C3C-AADF-8A1E94E5B453}"/>
              </a:ext>
            </a:extLst>
          </p:cNvPr>
          <p:cNvSpPr>
            <a:spLocks noGrp="1"/>
          </p:cNvSpPr>
          <p:nvPr>
            <p:ph type="title"/>
          </p:nvPr>
        </p:nvSpPr>
        <p:spPr>
          <a:xfrm>
            <a:off x="1451581" y="804520"/>
            <a:ext cx="4958419" cy="1049235"/>
          </a:xfrm>
        </p:spPr>
        <p:txBody>
          <a:bodyPr>
            <a:normAutofit/>
          </a:bodyPr>
          <a:lstStyle/>
          <a:p>
            <a:r>
              <a:rPr lang="en-AU" dirty="0"/>
              <a:t>terminology</a:t>
            </a:r>
          </a:p>
        </p:txBody>
      </p:sp>
      <p:sp>
        <p:nvSpPr>
          <p:cNvPr id="13" name="Rectangle 12">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45A30CB1-3ACC-412E-BF5E-98B3F8931F21}"/>
              </a:ext>
            </a:extLst>
          </p:cNvPr>
          <p:cNvSpPr>
            <a:spLocks noGrp="1"/>
          </p:cNvSpPr>
          <p:nvPr>
            <p:ph idx="1"/>
          </p:nvPr>
        </p:nvSpPr>
        <p:spPr>
          <a:xfrm>
            <a:off x="1451581" y="2015732"/>
            <a:ext cx="4958419" cy="3450613"/>
          </a:xfrm>
        </p:spPr>
        <p:txBody>
          <a:bodyPr>
            <a:normAutofit/>
          </a:bodyPr>
          <a:lstStyle/>
          <a:p>
            <a:r>
              <a:rPr lang="en-AU" dirty="0"/>
              <a:t>Viscosity</a:t>
            </a:r>
          </a:p>
          <a:p>
            <a:pPr lvl="1"/>
            <a:r>
              <a:rPr lang="en-US" dirty="0"/>
              <a:t>Viscosity refers to the thickness of fluid. </a:t>
            </a:r>
            <a:endParaRPr lang="en-AU" dirty="0"/>
          </a:p>
          <a:p>
            <a:r>
              <a:rPr lang="en-US" dirty="0"/>
              <a:t>Viscosity, the "thickness" of fluid, refers to how resistant a fluid is to movement through it.</a:t>
            </a:r>
          </a:p>
          <a:p>
            <a:r>
              <a:rPr lang="en-US" dirty="0"/>
              <a:t>Water has a low or "thin" viscosity, for example, while honey has a "thick" or high viscosity.</a:t>
            </a:r>
            <a:endParaRPr lang="en-AU" dirty="0"/>
          </a:p>
          <a:p>
            <a:endParaRPr lang="en-AU" dirty="0"/>
          </a:p>
        </p:txBody>
      </p:sp>
      <p:grpSp>
        <p:nvGrpSpPr>
          <p:cNvPr id="15" name="Group 14">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6" name="Rectangle 15">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B7F73E-5205-4E4B-917B-024D3837BDD0}"/>
              </a:ext>
            </a:extLst>
          </p:cNvPr>
          <p:cNvPicPr>
            <a:picLocks noChangeAspect="1"/>
          </p:cNvPicPr>
          <p:nvPr/>
        </p:nvPicPr>
        <p:blipFill>
          <a:blip r:embed="rId2"/>
          <a:stretch>
            <a:fillRect/>
          </a:stretch>
        </p:blipFill>
        <p:spPr>
          <a:xfrm>
            <a:off x="7555450" y="1361918"/>
            <a:ext cx="3360025" cy="3375025"/>
          </a:xfrm>
          <a:prstGeom prst="rect">
            <a:avLst/>
          </a:prstGeom>
        </p:spPr>
      </p:pic>
      <p:pic>
        <p:nvPicPr>
          <p:cNvPr id="21" name="Picture 20">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88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69AD8DF-53FA-4F9B-94BA-E263F0FA3189}"/>
              </a:ext>
            </a:extLst>
          </p:cNvPr>
          <p:cNvSpPr>
            <a:spLocks noGrp="1"/>
          </p:cNvSpPr>
          <p:nvPr>
            <p:ph type="title"/>
          </p:nvPr>
        </p:nvSpPr>
        <p:spPr>
          <a:xfrm>
            <a:off x="1451580" y="804520"/>
            <a:ext cx="5550355" cy="1049235"/>
          </a:xfrm>
        </p:spPr>
        <p:txBody>
          <a:bodyPr>
            <a:normAutofit/>
          </a:bodyPr>
          <a:lstStyle/>
          <a:p>
            <a:r>
              <a:rPr lang="en-AU" dirty="0"/>
              <a:t>Viscosity of Alkanes</a:t>
            </a:r>
          </a:p>
        </p:txBody>
      </p:sp>
      <p:sp>
        <p:nvSpPr>
          <p:cNvPr id="13" name="Rectangle 12">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EADBFDC-7BBE-444A-8D87-04FF4E155929}"/>
              </a:ext>
            </a:extLst>
          </p:cNvPr>
          <p:cNvSpPr>
            <a:spLocks noGrp="1"/>
          </p:cNvSpPr>
          <p:nvPr>
            <p:ph idx="1"/>
          </p:nvPr>
        </p:nvSpPr>
        <p:spPr>
          <a:xfrm>
            <a:off x="1451580" y="2015732"/>
            <a:ext cx="5550355" cy="3450613"/>
          </a:xfrm>
        </p:spPr>
        <p:txBody>
          <a:bodyPr>
            <a:normAutofit/>
          </a:bodyPr>
          <a:lstStyle/>
          <a:p>
            <a:r>
              <a:rPr lang="en-US" sz="1900"/>
              <a:t>Methane, ethane, pentane and butane = gases at room temperature. </a:t>
            </a:r>
          </a:p>
          <a:p>
            <a:r>
              <a:rPr lang="en-US" sz="1900"/>
              <a:t>The alkanes from pentane through to C</a:t>
            </a:r>
            <a:r>
              <a:rPr lang="en-US" sz="1900" baseline="-25000"/>
              <a:t>16</a:t>
            </a:r>
            <a:r>
              <a:rPr lang="en-US" sz="1900"/>
              <a:t> are liquids</a:t>
            </a:r>
          </a:p>
          <a:p>
            <a:r>
              <a:rPr lang="en-US" sz="1900"/>
              <a:t>The viscosity of liquid alkanes increases as the number of carbon atoms increase</a:t>
            </a:r>
          </a:p>
          <a:p>
            <a:r>
              <a:rPr lang="en-US" sz="1900"/>
              <a:t>The increase in viscosity is due to the increase in intermolecular forces between molecules of increasing size</a:t>
            </a:r>
            <a:endParaRPr lang="en-AU" sz="1900"/>
          </a:p>
        </p:txBody>
      </p:sp>
      <p:grpSp>
        <p:nvGrpSpPr>
          <p:cNvPr id="15" name="Group 14">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16" name="Rectangle 15">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9D0AA97D-2AE0-40AB-A680-931B4187B9EF}"/>
              </a:ext>
            </a:extLst>
          </p:cNvPr>
          <p:cNvPicPr>
            <a:picLocks noChangeAspect="1"/>
          </p:cNvPicPr>
          <p:nvPr/>
        </p:nvPicPr>
        <p:blipFill>
          <a:blip r:embed="rId2"/>
          <a:stretch>
            <a:fillRect/>
          </a:stretch>
        </p:blipFill>
        <p:spPr>
          <a:xfrm>
            <a:off x="8116373" y="1915794"/>
            <a:ext cx="2799103" cy="2267273"/>
          </a:xfrm>
          <a:prstGeom prst="rect">
            <a:avLst/>
          </a:prstGeom>
        </p:spPr>
      </p:pic>
      <p:pic>
        <p:nvPicPr>
          <p:cNvPr id="21" name="Picture 20">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950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4D84ED2-CF3D-4047-ABEB-85750E26E7BD}"/>
              </a:ext>
            </a:extLst>
          </p:cNvPr>
          <p:cNvSpPr>
            <a:spLocks noGrp="1"/>
          </p:cNvSpPr>
          <p:nvPr>
            <p:ph type="title"/>
          </p:nvPr>
        </p:nvSpPr>
        <p:spPr>
          <a:xfrm>
            <a:off x="1451580" y="804520"/>
            <a:ext cx="5550355" cy="1049235"/>
          </a:xfrm>
        </p:spPr>
        <p:txBody>
          <a:bodyPr>
            <a:normAutofit/>
          </a:bodyPr>
          <a:lstStyle/>
          <a:p>
            <a:r>
              <a:rPr lang="en-AU" dirty="0"/>
              <a:t>terminology</a:t>
            </a:r>
          </a:p>
        </p:txBody>
      </p:sp>
      <p:sp>
        <p:nvSpPr>
          <p:cNvPr id="13" name="Rectangle 12">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5650D2C-45E2-4BDD-BDC6-565C64226F2A}"/>
              </a:ext>
            </a:extLst>
          </p:cNvPr>
          <p:cNvSpPr>
            <a:spLocks noGrp="1"/>
          </p:cNvSpPr>
          <p:nvPr>
            <p:ph idx="1"/>
          </p:nvPr>
        </p:nvSpPr>
        <p:spPr>
          <a:xfrm>
            <a:off x="1451580" y="2015732"/>
            <a:ext cx="5550355" cy="3450613"/>
          </a:xfrm>
        </p:spPr>
        <p:txBody>
          <a:bodyPr>
            <a:normAutofit/>
          </a:bodyPr>
          <a:lstStyle/>
          <a:p>
            <a:r>
              <a:rPr lang="en-AU" dirty="0"/>
              <a:t>Volatility</a:t>
            </a:r>
          </a:p>
          <a:p>
            <a:pPr lvl="1"/>
            <a:r>
              <a:rPr lang="en-US" dirty="0"/>
              <a:t>Volatility is a measure of how readily a substance vaporizes or transitions from a liquid phase to a gas phase</a:t>
            </a:r>
          </a:p>
        </p:txBody>
      </p:sp>
      <p:grpSp>
        <p:nvGrpSpPr>
          <p:cNvPr id="15" name="Group 14">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16" name="Rectangle 15">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AE9415-D407-478F-A2A7-2B16CA502F99}"/>
              </a:ext>
            </a:extLst>
          </p:cNvPr>
          <p:cNvPicPr>
            <a:picLocks noChangeAspect="1"/>
          </p:cNvPicPr>
          <p:nvPr/>
        </p:nvPicPr>
        <p:blipFill>
          <a:blip r:embed="rId2"/>
          <a:stretch>
            <a:fillRect/>
          </a:stretch>
        </p:blipFill>
        <p:spPr>
          <a:xfrm>
            <a:off x="8116373" y="2174711"/>
            <a:ext cx="2799103" cy="1749439"/>
          </a:xfrm>
          <a:prstGeom prst="rect">
            <a:avLst/>
          </a:prstGeom>
        </p:spPr>
      </p:pic>
      <p:pic>
        <p:nvPicPr>
          <p:cNvPr id="21" name="Picture 20">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8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80FB312-6BCC-48DB-BF21-5E906EB22324}"/>
              </a:ext>
            </a:extLst>
          </p:cNvPr>
          <p:cNvSpPr>
            <a:spLocks noGrp="1"/>
          </p:cNvSpPr>
          <p:nvPr>
            <p:ph type="title"/>
          </p:nvPr>
        </p:nvSpPr>
        <p:spPr>
          <a:xfrm>
            <a:off x="1451579" y="2303047"/>
            <a:ext cx="3272093" cy="2674198"/>
          </a:xfrm>
        </p:spPr>
        <p:txBody>
          <a:bodyPr anchor="t">
            <a:normAutofit/>
          </a:bodyPr>
          <a:lstStyle/>
          <a:p>
            <a:r>
              <a:rPr lang="en-AU" dirty="0"/>
              <a:t>Volatility alkanes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51FAE64-8315-4575-A814-C9E00EE9CB7B}"/>
              </a:ext>
            </a:extLst>
          </p:cNvPr>
          <p:cNvGraphicFramePr>
            <a:graphicFrameLocks noGrp="1"/>
          </p:cNvGraphicFramePr>
          <p:nvPr>
            <p:ph idx="1"/>
            <p:extLst>
              <p:ext uri="{D42A27DB-BD31-4B8C-83A1-F6EECF244321}">
                <p14:modId xmlns:p14="http://schemas.microsoft.com/office/powerpoint/2010/main" val="2880760975"/>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372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F180-D784-40C6-A923-64833B244642}"/>
              </a:ext>
            </a:extLst>
          </p:cNvPr>
          <p:cNvSpPr>
            <a:spLocks noGrp="1"/>
          </p:cNvSpPr>
          <p:nvPr>
            <p:ph type="title"/>
          </p:nvPr>
        </p:nvSpPr>
        <p:spPr/>
        <p:txBody>
          <a:bodyPr/>
          <a:lstStyle/>
          <a:p>
            <a:r>
              <a:rPr lang="en-AU" dirty="0"/>
              <a:t>Student objectives</a:t>
            </a:r>
          </a:p>
        </p:txBody>
      </p:sp>
      <p:sp>
        <p:nvSpPr>
          <p:cNvPr id="3" name="Content Placeholder 2">
            <a:extLst>
              <a:ext uri="{FF2B5EF4-FFF2-40B4-BE49-F238E27FC236}">
                <a16:creationId xmlns:a16="http://schemas.microsoft.com/office/drawing/2014/main" id="{F674E11D-D383-47A6-A0B3-8E8B7BDA5910}"/>
              </a:ext>
            </a:extLst>
          </p:cNvPr>
          <p:cNvSpPr>
            <a:spLocks noGrp="1"/>
          </p:cNvSpPr>
          <p:nvPr>
            <p:ph idx="1"/>
          </p:nvPr>
        </p:nvSpPr>
        <p:spPr>
          <a:xfrm>
            <a:off x="1451579" y="2015732"/>
            <a:ext cx="9603275" cy="4037749"/>
          </a:xfrm>
        </p:spPr>
        <p:txBody>
          <a:bodyPr>
            <a:normAutofit fontScale="85000" lnSpcReduction="10000"/>
          </a:bodyPr>
          <a:lstStyle/>
          <a:p>
            <a:r>
              <a:rPr lang="en-AU" dirty="0"/>
              <a:t>Use given information to predict names of hydrocarbons and infer molecular, condensed and structural formulae</a:t>
            </a:r>
          </a:p>
          <a:p>
            <a:r>
              <a:rPr lang="en-AU" dirty="0"/>
              <a:t>Draw and identify structural isomers of hydrocarbons, including chain isomers and position isomers</a:t>
            </a:r>
          </a:p>
          <a:p>
            <a:r>
              <a:rPr lang="en-AU" dirty="0"/>
              <a:t>Use IUPAC naming system to write names for structural isomers, using name convention for alkyl groups and numbering system for position of substituents</a:t>
            </a:r>
          </a:p>
          <a:p>
            <a:r>
              <a:rPr lang="en-AU" dirty="0"/>
              <a:t>Define terms viscosity, volatility and flammability in relation to hydrocarbons</a:t>
            </a:r>
          </a:p>
          <a:p>
            <a:r>
              <a:rPr lang="en-AU" dirty="0"/>
              <a:t>Describe the trends in physical properties of hydrocarbons (melting point, boiling point, viscosity, volatility, flammability)</a:t>
            </a:r>
          </a:p>
          <a:p>
            <a:r>
              <a:rPr lang="en-AU" dirty="0"/>
              <a:t>Predict the outcome of combustion reactions of hydrocarbons (complete and incomplete)</a:t>
            </a:r>
          </a:p>
          <a:p>
            <a:r>
              <a:rPr lang="en-AU" dirty="0"/>
              <a:t>Write and balance molecular equations for complete combustion reactions of hydrocarbons</a:t>
            </a:r>
          </a:p>
        </p:txBody>
      </p:sp>
    </p:spTree>
    <p:extLst>
      <p:ext uri="{BB962C8B-B14F-4D97-AF65-F5344CB8AC3E}">
        <p14:creationId xmlns:p14="http://schemas.microsoft.com/office/powerpoint/2010/main" val="406249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C2547AC-6C46-414E-8DF4-3ED41F7BF7C7}"/>
              </a:ext>
            </a:extLst>
          </p:cNvPr>
          <p:cNvSpPr>
            <a:spLocks noGrp="1"/>
          </p:cNvSpPr>
          <p:nvPr>
            <p:ph type="title"/>
          </p:nvPr>
        </p:nvSpPr>
        <p:spPr>
          <a:xfrm>
            <a:off x="1451581" y="804520"/>
            <a:ext cx="4958419" cy="1049235"/>
          </a:xfrm>
        </p:spPr>
        <p:txBody>
          <a:bodyPr>
            <a:normAutofit/>
          </a:bodyPr>
          <a:lstStyle/>
          <a:p>
            <a:r>
              <a:rPr lang="en-AU" dirty="0"/>
              <a:t>Chemical properties of Alkanes</a:t>
            </a:r>
          </a:p>
        </p:txBody>
      </p:sp>
      <p:sp>
        <p:nvSpPr>
          <p:cNvPr id="14" name="Rectangle 13">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5513EA9-A048-4958-A34C-8183CAE3C8D6}"/>
              </a:ext>
            </a:extLst>
          </p:cNvPr>
          <p:cNvSpPr>
            <a:spLocks noGrp="1"/>
          </p:cNvSpPr>
          <p:nvPr>
            <p:ph idx="1"/>
          </p:nvPr>
        </p:nvSpPr>
        <p:spPr>
          <a:xfrm>
            <a:off x="1451581" y="2015732"/>
            <a:ext cx="4958419" cy="3450613"/>
          </a:xfrm>
        </p:spPr>
        <p:txBody>
          <a:bodyPr>
            <a:normAutofit/>
          </a:bodyPr>
          <a:lstStyle/>
          <a:p>
            <a:pPr marL="0" indent="0">
              <a:buNone/>
            </a:pPr>
            <a:r>
              <a:rPr lang="en-AU" dirty="0"/>
              <a:t>Combustion</a:t>
            </a:r>
          </a:p>
          <a:p>
            <a:r>
              <a:rPr lang="en-AU" dirty="0"/>
              <a:t>Alkanes are flammable and catch fire easily</a:t>
            </a:r>
          </a:p>
          <a:p>
            <a:r>
              <a:rPr lang="en-AU" dirty="0"/>
              <a:t>Complete combustion (lots of Oxygen present) produces CO</a:t>
            </a:r>
            <a:r>
              <a:rPr lang="en-AU" baseline="-25000" dirty="0"/>
              <a:t>2</a:t>
            </a:r>
            <a:r>
              <a:rPr lang="en-AU" dirty="0"/>
              <a:t> and H</a:t>
            </a:r>
            <a:r>
              <a:rPr lang="en-AU" baseline="-25000" dirty="0"/>
              <a:t>2</a:t>
            </a:r>
            <a:r>
              <a:rPr lang="en-AU" dirty="0"/>
              <a:t>O</a:t>
            </a:r>
          </a:p>
          <a:p>
            <a:r>
              <a:rPr lang="en-AU" dirty="0"/>
              <a:t>Incomplete combustion (limited oxygen) produces CO </a:t>
            </a:r>
            <a:r>
              <a:rPr lang="en-AU"/>
              <a:t>and H</a:t>
            </a:r>
            <a:r>
              <a:rPr lang="en-AU" baseline="-25000"/>
              <a:t>2</a:t>
            </a:r>
            <a:r>
              <a:rPr lang="en-AU"/>
              <a:t>O</a:t>
            </a:r>
          </a:p>
          <a:p>
            <a:endParaRPr lang="en-AU" dirty="0"/>
          </a:p>
          <a:p>
            <a:endParaRPr lang="en-AU" dirty="0"/>
          </a:p>
        </p:txBody>
      </p:sp>
      <p:grpSp>
        <p:nvGrpSpPr>
          <p:cNvPr id="16" name="Group 15">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7" name="Rectangle 16">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F45D92-3F24-4868-8DF8-5FF8375BC9B6}"/>
              </a:ext>
            </a:extLst>
          </p:cNvPr>
          <p:cNvPicPr>
            <a:picLocks noChangeAspect="1"/>
          </p:cNvPicPr>
          <p:nvPr/>
        </p:nvPicPr>
        <p:blipFill>
          <a:blip r:embed="rId2"/>
          <a:stretch>
            <a:fillRect/>
          </a:stretch>
        </p:blipFill>
        <p:spPr>
          <a:xfrm>
            <a:off x="7555450" y="1369418"/>
            <a:ext cx="3360025" cy="3360025"/>
          </a:xfrm>
          <a:prstGeom prst="rect">
            <a:avLst/>
          </a:prstGeom>
        </p:spPr>
      </p:pic>
      <p:pic>
        <p:nvPicPr>
          <p:cNvPr id="22" name="Picture 21">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934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72A4-221E-4620-A23F-711CA16EF808}"/>
              </a:ext>
            </a:extLst>
          </p:cNvPr>
          <p:cNvSpPr>
            <a:spLocks noGrp="1"/>
          </p:cNvSpPr>
          <p:nvPr>
            <p:ph type="title"/>
          </p:nvPr>
        </p:nvSpPr>
        <p:spPr/>
        <p:txBody>
          <a:bodyPr/>
          <a:lstStyle/>
          <a:p>
            <a:r>
              <a:rPr lang="en-AU" dirty="0"/>
              <a:t>Practice questions Alkanes</a:t>
            </a:r>
          </a:p>
        </p:txBody>
      </p:sp>
      <p:sp>
        <p:nvSpPr>
          <p:cNvPr id="3" name="Content Placeholder 2">
            <a:extLst>
              <a:ext uri="{FF2B5EF4-FFF2-40B4-BE49-F238E27FC236}">
                <a16:creationId xmlns:a16="http://schemas.microsoft.com/office/drawing/2014/main" id="{69443B9E-1713-46EE-9155-1E196E9362CB}"/>
              </a:ext>
            </a:extLst>
          </p:cNvPr>
          <p:cNvSpPr>
            <a:spLocks noGrp="1"/>
          </p:cNvSpPr>
          <p:nvPr>
            <p:ph idx="1"/>
          </p:nvPr>
        </p:nvSpPr>
        <p:spPr>
          <a:xfrm>
            <a:off x="1451579" y="2015732"/>
            <a:ext cx="9603275" cy="4037749"/>
          </a:xfrm>
        </p:spPr>
        <p:txBody>
          <a:bodyPr>
            <a:normAutofit lnSpcReduction="10000"/>
          </a:bodyPr>
          <a:lstStyle/>
          <a:p>
            <a:pPr marL="0" indent="0">
              <a:buNone/>
            </a:pPr>
            <a:r>
              <a:rPr lang="en-AU" dirty="0"/>
              <a:t>1) Name the straight-chain alkanes containing two, four, six, and eight carbons respectively and draw diagrams showing all the bonds in these compounds</a:t>
            </a:r>
          </a:p>
          <a:p>
            <a:pPr marL="0" indent="0">
              <a:buNone/>
            </a:pPr>
            <a:r>
              <a:rPr lang="en-AU" dirty="0"/>
              <a:t>2) Write an equation for complete combustion of butane</a:t>
            </a:r>
          </a:p>
          <a:p>
            <a:pPr marL="0" indent="0">
              <a:buNone/>
            </a:pPr>
            <a:r>
              <a:rPr lang="en-AU" dirty="0"/>
              <a:t>3) Draw structural formulas for the following hydrocarbons</a:t>
            </a:r>
          </a:p>
          <a:p>
            <a:pPr lvl="1"/>
            <a:r>
              <a:rPr lang="en-AU" dirty="0" err="1"/>
              <a:t>Methylbutane</a:t>
            </a:r>
            <a:endParaRPr lang="en-AU" dirty="0"/>
          </a:p>
          <a:p>
            <a:pPr lvl="1"/>
            <a:r>
              <a:rPr lang="en-AU" dirty="0"/>
              <a:t>2,2-dimethylpentane</a:t>
            </a:r>
          </a:p>
          <a:p>
            <a:pPr lvl="1"/>
            <a:r>
              <a:rPr lang="en-AU" dirty="0"/>
              <a:t>2,3-dimethylpentane</a:t>
            </a:r>
          </a:p>
          <a:p>
            <a:pPr lvl="1"/>
            <a:r>
              <a:rPr lang="en-AU" dirty="0"/>
              <a:t>2,2,4-trimethylpentane</a:t>
            </a:r>
          </a:p>
          <a:p>
            <a:pPr lvl="1"/>
            <a:r>
              <a:rPr lang="en-AU" dirty="0"/>
              <a:t>3,-ethylhexane</a:t>
            </a:r>
          </a:p>
          <a:p>
            <a:pPr lvl="1"/>
            <a:r>
              <a:rPr lang="en-AU" dirty="0" err="1"/>
              <a:t>Tetramethylbutane</a:t>
            </a:r>
            <a:r>
              <a:rPr lang="en-AU" dirty="0"/>
              <a:t> (why are no numbers required?)</a:t>
            </a:r>
          </a:p>
        </p:txBody>
      </p:sp>
    </p:spTree>
    <p:extLst>
      <p:ext uri="{BB962C8B-B14F-4D97-AF65-F5344CB8AC3E}">
        <p14:creationId xmlns:p14="http://schemas.microsoft.com/office/powerpoint/2010/main" val="74545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44A90-3F88-42BD-92AC-5F0143CF4B3B}"/>
              </a:ext>
            </a:extLst>
          </p:cNvPr>
          <p:cNvSpPr>
            <a:spLocks noGrp="1"/>
          </p:cNvSpPr>
          <p:nvPr>
            <p:ph type="title"/>
          </p:nvPr>
        </p:nvSpPr>
        <p:spPr/>
        <p:txBody>
          <a:bodyPr/>
          <a:lstStyle/>
          <a:p>
            <a:r>
              <a:rPr lang="en-AU" dirty="0"/>
              <a:t>Practice questions Alkanes cont.</a:t>
            </a:r>
          </a:p>
        </p:txBody>
      </p:sp>
      <p:sp>
        <p:nvSpPr>
          <p:cNvPr id="3" name="Content Placeholder 2">
            <a:extLst>
              <a:ext uri="{FF2B5EF4-FFF2-40B4-BE49-F238E27FC236}">
                <a16:creationId xmlns:a16="http://schemas.microsoft.com/office/drawing/2014/main" id="{8B557B86-C02C-45A5-88DE-E4734A42DB0C}"/>
              </a:ext>
            </a:extLst>
          </p:cNvPr>
          <p:cNvSpPr>
            <a:spLocks noGrp="1"/>
          </p:cNvSpPr>
          <p:nvPr>
            <p:ph idx="1"/>
          </p:nvPr>
        </p:nvSpPr>
        <p:spPr/>
        <p:txBody>
          <a:bodyPr/>
          <a:lstStyle/>
          <a:p>
            <a:pPr marL="0" indent="0">
              <a:buNone/>
            </a:pPr>
            <a:r>
              <a:rPr lang="en-AU" dirty="0"/>
              <a:t>4) Name the following compounds</a:t>
            </a:r>
          </a:p>
          <a:p>
            <a:pPr lvl="1"/>
            <a:r>
              <a:rPr lang="en-AU" dirty="0"/>
              <a:t>(CH</a:t>
            </a:r>
            <a:r>
              <a:rPr lang="en-AU" baseline="-25000" dirty="0"/>
              <a:t>3</a:t>
            </a:r>
            <a:r>
              <a:rPr lang="en-AU" dirty="0"/>
              <a:t>)</a:t>
            </a:r>
            <a:r>
              <a:rPr lang="en-AU" baseline="-25000" dirty="0"/>
              <a:t>2</a:t>
            </a:r>
            <a:r>
              <a:rPr lang="en-AU" dirty="0"/>
              <a:t>CHCH(CH</a:t>
            </a:r>
            <a:r>
              <a:rPr lang="en-AU" baseline="-25000" dirty="0"/>
              <a:t>3</a:t>
            </a:r>
            <a:r>
              <a:rPr lang="en-AU" dirty="0"/>
              <a:t>)</a:t>
            </a:r>
            <a:r>
              <a:rPr lang="en-AU" baseline="-25000" dirty="0"/>
              <a:t>2</a:t>
            </a:r>
          </a:p>
          <a:p>
            <a:pPr lvl="1"/>
            <a:r>
              <a:rPr lang="en-AU" dirty="0"/>
              <a:t>CH</a:t>
            </a:r>
            <a:r>
              <a:rPr lang="en-AU" baseline="-25000" dirty="0"/>
              <a:t>3</a:t>
            </a:r>
            <a:r>
              <a:rPr lang="en-AU" dirty="0"/>
              <a:t>CH</a:t>
            </a:r>
            <a:r>
              <a:rPr lang="en-AU" baseline="-25000" dirty="0"/>
              <a:t>2</a:t>
            </a:r>
            <a:r>
              <a:rPr lang="en-AU" dirty="0"/>
              <a:t>C(CH</a:t>
            </a:r>
            <a:r>
              <a:rPr lang="en-AU" baseline="-25000" dirty="0"/>
              <a:t>3</a:t>
            </a:r>
            <a:r>
              <a:rPr lang="en-AU" dirty="0"/>
              <a:t>)</a:t>
            </a:r>
            <a:r>
              <a:rPr lang="en-AU" baseline="-25000" dirty="0"/>
              <a:t>2</a:t>
            </a:r>
            <a:r>
              <a:rPr lang="en-AU" dirty="0"/>
              <a:t>CH(CH</a:t>
            </a:r>
            <a:r>
              <a:rPr lang="en-AU" baseline="-25000" dirty="0"/>
              <a:t>2</a:t>
            </a:r>
            <a:r>
              <a:rPr lang="en-AU" dirty="0"/>
              <a:t>CH</a:t>
            </a:r>
            <a:r>
              <a:rPr lang="en-AU" baseline="-25000" dirty="0"/>
              <a:t>3</a:t>
            </a:r>
            <a:r>
              <a:rPr lang="en-AU" dirty="0"/>
              <a:t>)CH</a:t>
            </a:r>
            <a:r>
              <a:rPr lang="en-AU" baseline="-25000" dirty="0"/>
              <a:t>2</a:t>
            </a:r>
            <a:r>
              <a:rPr lang="en-AU" dirty="0"/>
              <a:t>CH</a:t>
            </a:r>
            <a:r>
              <a:rPr lang="en-AU" baseline="-25000" dirty="0"/>
              <a:t>2</a:t>
            </a:r>
            <a:r>
              <a:rPr lang="en-AU" dirty="0"/>
              <a:t>CH</a:t>
            </a:r>
            <a:r>
              <a:rPr lang="en-AU" baseline="-25000" dirty="0"/>
              <a:t>3</a:t>
            </a:r>
          </a:p>
          <a:p>
            <a:pPr marL="0" indent="0">
              <a:buNone/>
            </a:pPr>
            <a:r>
              <a:rPr lang="en-AU" dirty="0"/>
              <a:t>5) There are 9 structural isomers with the molecular formula C</a:t>
            </a:r>
            <a:r>
              <a:rPr lang="en-AU" baseline="-25000" dirty="0"/>
              <a:t>7</a:t>
            </a:r>
            <a:r>
              <a:rPr lang="en-AU" dirty="0"/>
              <a:t>H</a:t>
            </a:r>
            <a:r>
              <a:rPr lang="en-AU" baseline="-25000" dirty="0"/>
              <a:t>16</a:t>
            </a:r>
          </a:p>
          <a:p>
            <a:pPr lvl="1"/>
            <a:r>
              <a:rPr lang="en-AU" dirty="0"/>
              <a:t>Draw structures for three isomers which are chain structural isomers</a:t>
            </a:r>
          </a:p>
          <a:p>
            <a:pPr lvl="1"/>
            <a:r>
              <a:rPr lang="en-AU" dirty="0"/>
              <a:t>Draw structures for three isomers which are position structural isomers</a:t>
            </a:r>
          </a:p>
          <a:p>
            <a:pPr lvl="1"/>
            <a:endParaRPr lang="en-AU" dirty="0"/>
          </a:p>
        </p:txBody>
      </p:sp>
    </p:spTree>
    <p:extLst>
      <p:ext uri="{BB962C8B-B14F-4D97-AF65-F5344CB8AC3E}">
        <p14:creationId xmlns:p14="http://schemas.microsoft.com/office/powerpoint/2010/main" val="195470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9AA9C20-423B-4E8B-B18B-1B99277D77CF}"/>
              </a:ext>
            </a:extLst>
          </p:cNvPr>
          <p:cNvSpPr>
            <a:spLocks noGrp="1"/>
          </p:cNvSpPr>
          <p:nvPr>
            <p:ph type="title"/>
          </p:nvPr>
        </p:nvSpPr>
        <p:spPr>
          <a:xfrm>
            <a:off x="1451580" y="804520"/>
            <a:ext cx="5550355" cy="1049235"/>
          </a:xfrm>
        </p:spPr>
        <p:txBody>
          <a:bodyPr>
            <a:normAutofit/>
          </a:bodyPr>
          <a:lstStyle/>
          <a:p>
            <a:r>
              <a:rPr lang="en-AU" dirty="0"/>
              <a:t>Alkenes</a:t>
            </a:r>
          </a:p>
        </p:txBody>
      </p:sp>
      <p:sp>
        <p:nvSpPr>
          <p:cNvPr id="33" name="Rectangle 32">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1E4DAE4-3162-4BC0-8F48-C58CA34B9F47}"/>
              </a:ext>
            </a:extLst>
          </p:cNvPr>
          <p:cNvSpPr>
            <a:spLocks noGrp="1"/>
          </p:cNvSpPr>
          <p:nvPr>
            <p:ph idx="1"/>
          </p:nvPr>
        </p:nvSpPr>
        <p:spPr>
          <a:xfrm>
            <a:off x="1451580" y="2015732"/>
            <a:ext cx="5550355" cy="3450613"/>
          </a:xfrm>
        </p:spPr>
        <p:txBody>
          <a:bodyPr>
            <a:normAutofit/>
          </a:bodyPr>
          <a:lstStyle/>
          <a:p>
            <a:r>
              <a:rPr lang="en-AU" dirty="0"/>
              <a:t>Alkenes make up a family of hydrocarbons that each contain one double bond between two carbon atoms</a:t>
            </a:r>
          </a:p>
          <a:p>
            <a:r>
              <a:rPr lang="en-AU" dirty="0"/>
              <a:t>Unsaturated hydrocarbons</a:t>
            </a:r>
          </a:p>
          <a:p>
            <a:pPr lvl="1"/>
            <a:r>
              <a:rPr lang="en-AU" dirty="0"/>
              <a:t>C=C double bond</a:t>
            </a:r>
          </a:p>
          <a:p>
            <a:r>
              <a:rPr lang="en-AU" dirty="0"/>
              <a:t>The double bond is the functional group of the Alkene homologous series</a:t>
            </a:r>
          </a:p>
          <a:p>
            <a:endParaRPr lang="en-AU" dirty="0"/>
          </a:p>
        </p:txBody>
      </p:sp>
      <p:grpSp>
        <p:nvGrpSpPr>
          <p:cNvPr id="35" name="Group 34">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36" name="Rectangle 35">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77329B-578F-4BA1-9F79-2D2F40ECAC96}"/>
              </a:ext>
            </a:extLst>
          </p:cNvPr>
          <p:cNvPicPr>
            <a:picLocks noChangeAspect="1"/>
          </p:cNvPicPr>
          <p:nvPr/>
        </p:nvPicPr>
        <p:blipFill>
          <a:blip r:embed="rId2"/>
          <a:stretch>
            <a:fillRect/>
          </a:stretch>
        </p:blipFill>
        <p:spPr>
          <a:xfrm>
            <a:off x="8116373" y="1177122"/>
            <a:ext cx="2799103" cy="3744618"/>
          </a:xfrm>
          <a:prstGeom prst="rect">
            <a:avLst/>
          </a:prstGeom>
        </p:spPr>
      </p:pic>
      <p:pic>
        <p:nvPicPr>
          <p:cNvPr id="41" name="Picture 40">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3" name="Straight Connector 42">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61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1CB17DA-7787-4D7E-B057-934887FC3411}"/>
              </a:ext>
            </a:extLst>
          </p:cNvPr>
          <p:cNvSpPr>
            <a:spLocks noGrp="1"/>
          </p:cNvSpPr>
          <p:nvPr>
            <p:ph type="title"/>
          </p:nvPr>
        </p:nvSpPr>
        <p:spPr>
          <a:xfrm>
            <a:off x="1451580" y="804520"/>
            <a:ext cx="3530157" cy="1049235"/>
          </a:xfrm>
        </p:spPr>
        <p:txBody>
          <a:bodyPr>
            <a:normAutofit/>
          </a:bodyPr>
          <a:lstStyle/>
          <a:p>
            <a:r>
              <a:rPr lang="en-AU" sz="2700"/>
              <a:t>Naming Alkenes – Straight chain</a:t>
            </a:r>
          </a:p>
        </p:txBody>
      </p:sp>
      <p:sp>
        <p:nvSpPr>
          <p:cNvPr id="18" name="Rectangle 17">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172B348-FDF6-4014-86D2-93D8A8CB989D}"/>
              </a:ext>
            </a:extLst>
          </p:cNvPr>
          <p:cNvSpPr>
            <a:spLocks noGrp="1"/>
          </p:cNvSpPr>
          <p:nvPr>
            <p:ph idx="1"/>
          </p:nvPr>
        </p:nvSpPr>
        <p:spPr>
          <a:xfrm>
            <a:off x="1451581" y="2015732"/>
            <a:ext cx="3526523" cy="4099318"/>
          </a:xfrm>
        </p:spPr>
        <p:txBody>
          <a:bodyPr>
            <a:normAutofit/>
          </a:bodyPr>
          <a:lstStyle/>
          <a:p>
            <a:pPr>
              <a:lnSpc>
                <a:spcPct val="110000"/>
              </a:lnSpc>
            </a:pPr>
            <a:r>
              <a:rPr lang="en-AU" sz="1700" dirty="0"/>
              <a:t>Alkenes with carbon atoms arranged in a continuous straight chain. </a:t>
            </a:r>
          </a:p>
          <a:p>
            <a:pPr>
              <a:lnSpc>
                <a:spcPct val="110000"/>
              </a:lnSpc>
            </a:pPr>
            <a:r>
              <a:rPr lang="en-AU" sz="1700" dirty="0"/>
              <a:t>Retain the prefixes, </a:t>
            </a:r>
            <a:r>
              <a:rPr lang="en-AU" sz="1700" b="1" dirty="0"/>
              <a:t>Eth, Prop, But, Pent, Hex, </a:t>
            </a:r>
            <a:r>
              <a:rPr lang="en-AU" sz="1700" b="1" dirty="0" err="1"/>
              <a:t>Hept</a:t>
            </a:r>
            <a:r>
              <a:rPr lang="en-AU" sz="1700" b="1" dirty="0"/>
              <a:t>, Oct</a:t>
            </a:r>
            <a:r>
              <a:rPr lang="en-AU" sz="1700" dirty="0"/>
              <a:t> for the parent compound</a:t>
            </a:r>
          </a:p>
          <a:p>
            <a:pPr>
              <a:lnSpc>
                <a:spcPct val="110000"/>
              </a:lnSpc>
            </a:pPr>
            <a:r>
              <a:rPr lang="en-AU" sz="1700" dirty="0"/>
              <a:t>Parent compound is the longest chain containing the C=C</a:t>
            </a:r>
          </a:p>
          <a:p>
            <a:pPr>
              <a:lnSpc>
                <a:spcPct val="110000"/>
              </a:lnSpc>
            </a:pPr>
            <a:r>
              <a:rPr lang="en-AU" sz="1700" dirty="0"/>
              <a:t>Number the chain from the end that gives the C=C the lowest number</a:t>
            </a:r>
          </a:p>
          <a:p>
            <a:pPr>
              <a:lnSpc>
                <a:spcPct val="110000"/>
              </a:lnSpc>
            </a:pPr>
            <a:r>
              <a:rPr lang="en-AU" sz="1700" dirty="0"/>
              <a:t>Family name suffix = </a:t>
            </a:r>
            <a:r>
              <a:rPr lang="en-AU" sz="1700" dirty="0" err="1"/>
              <a:t>ene</a:t>
            </a:r>
            <a:endParaRPr lang="en-AU" sz="1700" dirty="0"/>
          </a:p>
          <a:p>
            <a:pPr>
              <a:lnSpc>
                <a:spcPct val="110000"/>
              </a:lnSpc>
            </a:pPr>
            <a:endParaRPr lang="en-AU" sz="1600" dirty="0"/>
          </a:p>
        </p:txBody>
      </p:sp>
      <p:grpSp>
        <p:nvGrpSpPr>
          <p:cNvPr id="20" name="Group 19">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1" name="Rectangle 20">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368EF-DEFB-45E1-814B-270B0AC02F01}"/>
              </a:ext>
            </a:extLst>
          </p:cNvPr>
          <p:cNvPicPr>
            <a:picLocks noChangeAspect="1"/>
          </p:cNvPicPr>
          <p:nvPr/>
        </p:nvPicPr>
        <p:blipFill>
          <a:blip r:embed="rId2"/>
          <a:stretch>
            <a:fillRect/>
          </a:stretch>
        </p:blipFill>
        <p:spPr>
          <a:xfrm>
            <a:off x="6093926" y="1319699"/>
            <a:ext cx="4821551" cy="3459464"/>
          </a:xfrm>
          <a:prstGeom prst="rect">
            <a:avLst/>
          </a:prstGeom>
        </p:spPr>
      </p:pic>
      <p:pic>
        <p:nvPicPr>
          <p:cNvPr id="26" name="Picture 25">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034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ACDEAD6-3747-4285-BB07-5B7B14E52899}"/>
              </a:ext>
            </a:extLst>
          </p:cNvPr>
          <p:cNvSpPr>
            <a:spLocks noGrp="1"/>
          </p:cNvSpPr>
          <p:nvPr>
            <p:ph type="title"/>
          </p:nvPr>
        </p:nvSpPr>
        <p:spPr>
          <a:xfrm>
            <a:off x="1451580" y="804520"/>
            <a:ext cx="3530157" cy="1049235"/>
          </a:xfrm>
        </p:spPr>
        <p:txBody>
          <a:bodyPr>
            <a:normAutofit/>
          </a:bodyPr>
          <a:lstStyle/>
          <a:p>
            <a:r>
              <a:rPr lang="en-AU" sz="2200"/>
              <a:t>Naming Alkenes – structural isomerism </a:t>
            </a:r>
          </a:p>
        </p:txBody>
      </p:sp>
      <p:sp>
        <p:nvSpPr>
          <p:cNvPr id="15" name="Rectangle 14">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344FE31-5EBC-43F0-8BBC-7ECDF2076814}"/>
              </a:ext>
            </a:extLst>
          </p:cNvPr>
          <p:cNvSpPr>
            <a:spLocks noGrp="1"/>
          </p:cNvSpPr>
          <p:nvPr>
            <p:ph idx="1"/>
          </p:nvPr>
        </p:nvSpPr>
        <p:spPr>
          <a:xfrm>
            <a:off x="1451581" y="2015732"/>
            <a:ext cx="3844824" cy="4037748"/>
          </a:xfrm>
        </p:spPr>
        <p:txBody>
          <a:bodyPr>
            <a:normAutofit fontScale="92500" lnSpcReduction="10000"/>
          </a:bodyPr>
          <a:lstStyle/>
          <a:p>
            <a:r>
              <a:rPr lang="en-AU" dirty="0"/>
              <a:t>Alkenes containing 4+ carbons in the hydrocarbon chain structural isomerism occurs</a:t>
            </a:r>
          </a:p>
          <a:p>
            <a:r>
              <a:rPr lang="en-AU" dirty="0"/>
              <a:t>E.g. C</a:t>
            </a:r>
            <a:r>
              <a:rPr lang="en-AU" baseline="-25000" dirty="0"/>
              <a:t>4</a:t>
            </a:r>
            <a:r>
              <a:rPr lang="en-AU" dirty="0"/>
              <a:t> alkene C</a:t>
            </a:r>
            <a:r>
              <a:rPr lang="en-AU" baseline="-25000" dirty="0"/>
              <a:t>4</a:t>
            </a:r>
            <a:r>
              <a:rPr lang="en-AU" dirty="0"/>
              <a:t>H</a:t>
            </a:r>
            <a:r>
              <a:rPr lang="en-AU" baseline="-25000" dirty="0"/>
              <a:t>8 </a:t>
            </a:r>
            <a:r>
              <a:rPr lang="en-AU" dirty="0"/>
              <a:t>has two isomers (see image)</a:t>
            </a:r>
          </a:p>
          <a:p>
            <a:r>
              <a:rPr lang="en-AU" dirty="0"/>
              <a:t>Use the lower number of the C where the double bond occurs for suffix </a:t>
            </a:r>
            <a:r>
              <a:rPr lang="en-AU" b="1" dirty="0"/>
              <a:t>n-</a:t>
            </a:r>
            <a:r>
              <a:rPr lang="en-AU" b="1" dirty="0" err="1"/>
              <a:t>ene</a:t>
            </a:r>
            <a:r>
              <a:rPr lang="en-AU" b="1" dirty="0"/>
              <a:t> </a:t>
            </a:r>
            <a:r>
              <a:rPr lang="en-AU" dirty="0"/>
              <a:t>(see image)</a:t>
            </a:r>
          </a:p>
          <a:p>
            <a:r>
              <a:rPr lang="en-AU" dirty="0"/>
              <a:t>The prefix is still the same as for alkanes; </a:t>
            </a:r>
            <a:r>
              <a:rPr lang="en-AU" b="1" dirty="0"/>
              <a:t>but, pent, hex, </a:t>
            </a:r>
            <a:r>
              <a:rPr lang="en-AU" b="1" dirty="0" err="1"/>
              <a:t>hept</a:t>
            </a:r>
            <a:r>
              <a:rPr lang="en-AU" b="1" dirty="0"/>
              <a:t>, oct. </a:t>
            </a:r>
          </a:p>
          <a:p>
            <a:endParaRPr lang="en-AU" dirty="0"/>
          </a:p>
          <a:p>
            <a:endParaRPr lang="en-AU" dirty="0"/>
          </a:p>
          <a:p>
            <a:endParaRPr lang="en-AU" dirty="0"/>
          </a:p>
        </p:txBody>
      </p:sp>
      <p:grpSp>
        <p:nvGrpSpPr>
          <p:cNvPr id="17" name="Group 16">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8" name="Rectangle 17">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C77C98-806A-49CA-B1BC-4B04CEA197D8}"/>
              </a:ext>
            </a:extLst>
          </p:cNvPr>
          <p:cNvPicPr>
            <a:picLocks noChangeAspect="1"/>
          </p:cNvPicPr>
          <p:nvPr/>
        </p:nvPicPr>
        <p:blipFill>
          <a:blip r:embed="rId2"/>
          <a:stretch>
            <a:fillRect/>
          </a:stretch>
        </p:blipFill>
        <p:spPr>
          <a:xfrm>
            <a:off x="6093926" y="1566804"/>
            <a:ext cx="4821551" cy="2965254"/>
          </a:xfrm>
          <a:prstGeom prst="rect">
            <a:avLst/>
          </a:prstGeom>
        </p:spPr>
      </p:pic>
      <p:pic>
        <p:nvPicPr>
          <p:cNvPr id="23" name="Picture 22">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404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FEBFE3B-A573-4CA0-9CFC-E89DFDCF217A}"/>
              </a:ext>
            </a:extLst>
          </p:cNvPr>
          <p:cNvSpPr>
            <a:spLocks noGrp="1"/>
          </p:cNvSpPr>
          <p:nvPr>
            <p:ph type="title"/>
          </p:nvPr>
        </p:nvSpPr>
        <p:spPr>
          <a:xfrm>
            <a:off x="1451580" y="804520"/>
            <a:ext cx="3530157" cy="1049235"/>
          </a:xfrm>
        </p:spPr>
        <p:txBody>
          <a:bodyPr>
            <a:normAutofit/>
          </a:bodyPr>
          <a:lstStyle/>
          <a:p>
            <a:r>
              <a:rPr lang="en-AU" sz="3000"/>
              <a:t>Naming Alkenes - branched</a:t>
            </a:r>
          </a:p>
        </p:txBody>
      </p:sp>
      <p:sp>
        <p:nvSpPr>
          <p:cNvPr id="16" name="Rectangle 1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1C7EA2A5-1380-44DA-98FB-BCD0344E3516}"/>
              </a:ext>
            </a:extLst>
          </p:cNvPr>
          <p:cNvSpPr>
            <a:spLocks noGrp="1"/>
          </p:cNvSpPr>
          <p:nvPr>
            <p:ph idx="1"/>
          </p:nvPr>
        </p:nvSpPr>
        <p:spPr>
          <a:xfrm>
            <a:off x="1451581" y="2015732"/>
            <a:ext cx="4008247" cy="3450613"/>
          </a:xfrm>
        </p:spPr>
        <p:txBody>
          <a:bodyPr>
            <a:normAutofit/>
          </a:bodyPr>
          <a:lstStyle/>
          <a:p>
            <a:pPr marL="0" indent="0">
              <a:buNone/>
            </a:pPr>
            <a:r>
              <a:rPr lang="en-US" sz="1900" dirty="0"/>
              <a:t>1. Find the parent chain = longest continuous chain of carbon atoms in the molecule with the C=C, this is given the stem name e.g. 6 carbons = hex, suffix = n-</a:t>
            </a:r>
            <a:r>
              <a:rPr lang="en-US" sz="1900" dirty="0" err="1"/>
              <a:t>ene</a:t>
            </a:r>
            <a:endParaRPr lang="en-US" sz="1900" dirty="0"/>
          </a:p>
          <a:p>
            <a:pPr marL="0" indent="0">
              <a:buNone/>
            </a:pPr>
            <a:r>
              <a:rPr lang="en-US" sz="1900" dirty="0"/>
              <a:t>2. Number the carbon atoms in the parent chain that will give the C=C the lowest number. </a:t>
            </a:r>
          </a:p>
          <a:p>
            <a:r>
              <a:rPr lang="en-US" sz="1900" dirty="0"/>
              <a:t>In the example but-1-ene</a:t>
            </a:r>
            <a:endParaRPr lang="en-AU" sz="1900" dirty="0"/>
          </a:p>
        </p:txBody>
      </p:sp>
      <p:grpSp>
        <p:nvGrpSpPr>
          <p:cNvPr id="18" name="Group 1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9" name="Rectangle 1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clock&#10;&#10;Description automatically generated">
            <a:extLst>
              <a:ext uri="{FF2B5EF4-FFF2-40B4-BE49-F238E27FC236}">
                <a16:creationId xmlns:a16="http://schemas.microsoft.com/office/drawing/2014/main" id="{088A4639-B845-4220-A053-E238B0814E81}"/>
              </a:ext>
            </a:extLst>
          </p:cNvPr>
          <p:cNvPicPr>
            <a:picLocks noChangeAspect="1"/>
          </p:cNvPicPr>
          <p:nvPr/>
        </p:nvPicPr>
        <p:blipFill>
          <a:blip r:embed="rId3"/>
          <a:stretch>
            <a:fillRect/>
          </a:stretch>
        </p:blipFill>
        <p:spPr>
          <a:xfrm>
            <a:off x="6093926" y="2175524"/>
            <a:ext cx="4821551" cy="1747813"/>
          </a:xfrm>
          <a:prstGeom prst="rect">
            <a:avLst/>
          </a:prstGeom>
        </p:spPr>
      </p:pic>
      <p:pic>
        <p:nvPicPr>
          <p:cNvPr id="24" name="Picture 2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16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16C8AC6-B216-418F-B3D6-F0C9BBBD0565}"/>
              </a:ext>
            </a:extLst>
          </p:cNvPr>
          <p:cNvSpPr>
            <a:spLocks noGrp="1"/>
          </p:cNvSpPr>
          <p:nvPr>
            <p:ph type="title"/>
          </p:nvPr>
        </p:nvSpPr>
        <p:spPr>
          <a:xfrm>
            <a:off x="1451580" y="804520"/>
            <a:ext cx="3530157" cy="1049235"/>
          </a:xfrm>
        </p:spPr>
        <p:txBody>
          <a:bodyPr>
            <a:normAutofit/>
          </a:bodyPr>
          <a:lstStyle/>
          <a:p>
            <a:r>
              <a:rPr lang="en-AU" sz="3000"/>
              <a:t>Naming alkenes - Branched</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DD6A390-5D99-404F-9B1C-978CF38F383A}"/>
              </a:ext>
            </a:extLst>
          </p:cNvPr>
          <p:cNvSpPr>
            <a:spLocks noGrp="1"/>
          </p:cNvSpPr>
          <p:nvPr>
            <p:ph idx="1"/>
          </p:nvPr>
        </p:nvSpPr>
        <p:spPr>
          <a:xfrm>
            <a:off x="1451581" y="2015732"/>
            <a:ext cx="3526523" cy="3450613"/>
          </a:xfrm>
        </p:spPr>
        <p:txBody>
          <a:bodyPr>
            <a:normAutofit/>
          </a:bodyPr>
          <a:lstStyle/>
          <a:p>
            <a:pPr marL="0" indent="0">
              <a:buNone/>
            </a:pPr>
            <a:r>
              <a:rPr lang="en-AU" dirty="0"/>
              <a:t>3. Name the side chains in the same way as with Alkanes</a:t>
            </a:r>
          </a:p>
          <a:p>
            <a:r>
              <a:rPr lang="en-AU" dirty="0"/>
              <a:t>In the example 3-methylbut-1-ene</a:t>
            </a:r>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98DA12-F99C-4DFB-9F59-61ACBA4001A4}"/>
              </a:ext>
            </a:extLst>
          </p:cNvPr>
          <p:cNvPicPr>
            <a:picLocks noChangeAspect="1"/>
          </p:cNvPicPr>
          <p:nvPr/>
        </p:nvPicPr>
        <p:blipFill>
          <a:blip r:embed="rId2"/>
          <a:stretch>
            <a:fillRect/>
          </a:stretch>
        </p:blipFill>
        <p:spPr>
          <a:xfrm>
            <a:off x="6093926" y="2175524"/>
            <a:ext cx="4821551" cy="1747813"/>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01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70C71-E7DB-4D3D-AA2A-087F50F390CA}"/>
              </a:ext>
            </a:extLst>
          </p:cNvPr>
          <p:cNvSpPr>
            <a:spLocks noGrp="1"/>
          </p:cNvSpPr>
          <p:nvPr>
            <p:ph type="title"/>
          </p:nvPr>
        </p:nvSpPr>
        <p:spPr/>
        <p:txBody>
          <a:bodyPr/>
          <a:lstStyle/>
          <a:p>
            <a:r>
              <a:rPr lang="en-AU" dirty="0"/>
              <a:t>Molecular formula for alkenes</a:t>
            </a:r>
          </a:p>
        </p:txBody>
      </p:sp>
      <p:sp>
        <p:nvSpPr>
          <p:cNvPr id="3" name="Content Placeholder 2">
            <a:extLst>
              <a:ext uri="{FF2B5EF4-FFF2-40B4-BE49-F238E27FC236}">
                <a16:creationId xmlns:a16="http://schemas.microsoft.com/office/drawing/2014/main" id="{281F5668-7A2F-49E2-9A21-B34DE9FDC0BF}"/>
              </a:ext>
            </a:extLst>
          </p:cNvPr>
          <p:cNvSpPr>
            <a:spLocks noGrp="1"/>
          </p:cNvSpPr>
          <p:nvPr>
            <p:ph idx="1"/>
          </p:nvPr>
        </p:nvSpPr>
        <p:spPr/>
        <p:txBody>
          <a:bodyPr/>
          <a:lstStyle/>
          <a:p>
            <a:r>
              <a:rPr lang="en-AU" dirty="0"/>
              <a:t>C</a:t>
            </a:r>
            <a:r>
              <a:rPr lang="en-AU" baseline="-25000" dirty="0"/>
              <a:t>n</a:t>
            </a:r>
            <a:r>
              <a:rPr lang="en-AU" dirty="0"/>
              <a:t>H</a:t>
            </a:r>
            <a:r>
              <a:rPr lang="en-AU" baseline="-25000" dirty="0"/>
              <a:t>2n</a:t>
            </a:r>
          </a:p>
          <a:p>
            <a:r>
              <a:rPr lang="en-AU" dirty="0"/>
              <a:t>n = number of carbon atoms</a:t>
            </a:r>
          </a:p>
          <a:p>
            <a:r>
              <a:rPr lang="en-AU" dirty="0"/>
              <a:t>H = 2n</a:t>
            </a:r>
          </a:p>
          <a:p>
            <a:r>
              <a:rPr lang="en-AU" dirty="0"/>
              <a:t>E.g. if n = 4</a:t>
            </a:r>
          </a:p>
          <a:p>
            <a:r>
              <a:rPr lang="en-AU" dirty="0"/>
              <a:t>Then H = 2 x 4 = 8</a:t>
            </a:r>
          </a:p>
          <a:p>
            <a:r>
              <a:rPr lang="en-AU" dirty="0"/>
              <a:t>Therefore C</a:t>
            </a:r>
            <a:r>
              <a:rPr lang="en-AU" baseline="-25000" dirty="0"/>
              <a:t>4</a:t>
            </a:r>
            <a:r>
              <a:rPr lang="en-AU" dirty="0"/>
              <a:t>H</a:t>
            </a:r>
            <a:r>
              <a:rPr lang="en-AU" baseline="-25000" dirty="0"/>
              <a:t>8</a:t>
            </a:r>
            <a:r>
              <a:rPr lang="en-AU" dirty="0"/>
              <a:t> </a:t>
            </a:r>
          </a:p>
        </p:txBody>
      </p:sp>
    </p:spTree>
    <p:extLst>
      <p:ext uri="{BB962C8B-B14F-4D97-AF65-F5344CB8AC3E}">
        <p14:creationId xmlns:p14="http://schemas.microsoft.com/office/powerpoint/2010/main" val="2141505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E80DB90-3B80-4819-B9D4-DE7D21042FAA}"/>
              </a:ext>
            </a:extLst>
          </p:cNvPr>
          <p:cNvSpPr>
            <a:spLocks noGrp="1"/>
          </p:cNvSpPr>
          <p:nvPr>
            <p:ph type="title"/>
          </p:nvPr>
        </p:nvSpPr>
        <p:spPr>
          <a:xfrm>
            <a:off x="1451581" y="804520"/>
            <a:ext cx="4958419" cy="1049235"/>
          </a:xfrm>
        </p:spPr>
        <p:txBody>
          <a:bodyPr>
            <a:normAutofit/>
          </a:bodyPr>
          <a:lstStyle/>
          <a:p>
            <a:r>
              <a:rPr lang="en-AU" dirty="0"/>
              <a:t>geometrical structural isomers</a:t>
            </a:r>
          </a:p>
        </p:txBody>
      </p:sp>
      <p:sp>
        <p:nvSpPr>
          <p:cNvPr id="13" name="Rectangle 12">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795E977-7C67-453C-B26A-9F8E4842D79D}"/>
              </a:ext>
            </a:extLst>
          </p:cNvPr>
          <p:cNvSpPr>
            <a:spLocks noGrp="1"/>
          </p:cNvSpPr>
          <p:nvPr>
            <p:ph idx="1"/>
          </p:nvPr>
        </p:nvSpPr>
        <p:spPr>
          <a:xfrm>
            <a:off x="1451581" y="2015732"/>
            <a:ext cx="4958419" cy="3450613"/>
          </a:xfrm>
        </p:spPr>
        <p:txBody>
          <a:bodyPr>
            <a:normAutofit fontScale="92500"/>
          </a:bodyPr>
          <a:lstStyle/>
          <a:p>
            <a:pPr>
              <a:lnSpc>
                <a:spcPct val="110000"/>
              </a:lnSpc>
            </a:pPr>
            <a:r>
              <a:rPr lang="en-AU" sz="1800" dirty="0"/>
              <a:t>There is no rotation possible around a double bond</a:t>
            </a:r>
          </a:p>
          <a:p>
            <a:pPr>
              <a:lnSpc>
                <a:spcPct val="110000"/>
              </a:lnSpc>
            </a:pPr>
            <a:r>
              <a:rPr lang="en-AU" sz="1800" dirty="0"/>
              <a:t>Two molecules can form where the position of the double bond remains the same but the spatial arrangement across the double bond is different</a:t>
            </a:r>
          </a:p>
          <a:p>
            <a:pPr>
              <a:lnSpc>
                <a:spcPct val="110000"/>
              </a:lnSpc>
            </a:pPr>
            <a:r>
              <a:rPr lang="en-AU" sz="1800" dirty="0"/>
              <a:t>cis isomer – CH</a:t>
            </a:r>
            <a:r>
              <a:rPr lang="en-AU" sz="1800" baseline="-25000" dirty="0"/>
              <a:t>3</a:t>
            </a:r>
            <a:r>
              <a:rPr lang="en-AU" sz="1800" dirty="0"/>
              <a:t> groups are on the same side of the double bond</a:t>
            </a:r>
          </a:p>
          <a:p>
            <a:pPr>
              <a:lnSpc>
                <a:spcPct val="110000"/>
              </a:lnSpc>
            </a:pPr>
            <a:r>
              <a:rPr lang="en-AU" sz="1800" dirty="0"/>
              <a:t>trans isomer – CH3 groups are on opposite sides of the double bond</a:t>
            </a:r>
          </a:p>
          <a:p>
            <a:pPr>
              <a:lnSpc>
                <a:spcPct val="110000"/>
              </a:lnSpc>
            </a:pPr>
            <a:r>
              <a:rPr lang="en-AU" sz="1800" dirty="0"/>
              <a:t>Use </a:t>
            </a:r>
            <a:r>
              <a:rPr lang="en-AU" sz="1800" dirty="0">
                <a:hlinkClick r:id="rId2"/>
              </a:rPr>
              <a:t>https://molview.org/</a:t>
            </a:r>
            <a:r>
              <a:rPr lang="en-AU" sz="1800" dirty="0"/>
              <a:t>, type is cis-but-2-ene and trans-but-2-ene and compare the 3D structures</a:t>
            </a:r>
          </a:p>
          <a:p>
            <a:pPr lvl="1">
              <a:lnSpc>
                <a:spcPct val="110000"/>
              </a:lnSpc>
            </a:pPr>
            <a:endParaRPr lang="en-AU" sz="1500" dirty="0"/>
          </a:p>
        </p:txBody>
      </p:sp>
      <p:grpSp>
        <p:nvGrpSpPr>
          <p:cNvPr id="15" name="Group 14">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6" name="Rectangle 15">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80990F-6B17-4CCA-81EE-3DBF2B9A4231}"/>
              </a:ext>
            </a:extLst>
          </p:cNvPr>
          <p:cNvPicPr>
            <a:picLocks noChangeAspect="1"/>
          </p:cNvPicPr>
          <p:nvPr/>
        </p:nvPicPr>
        <p:blipFill>
          <a:blip r:embed="rId3"/>
          <a:stretch>
            <a:fillRect/>
          </a:stretch>
        </p:blipFill>
        <p:spPr>
          <a:xfrm>
            <a:off x="7555450" y="2532827"/>
            <a:ext cx="3360025" cy="1033207"/>
          </a:xfrm>
          <a:prstGeom prst="rect">
            <a:avLst/>
          </a:prstGeom>
        </p:spPr>
      </p:pic>
      <p:pic>
        <p:nvPicPr>
          <p:cNvPr id="21" name="Picture 20">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37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4AE40A4-9EB5-4E97-B162-61311B12B5AC}"/>
              </a:ext>
            </a:extLst>
          </p:cNvPr>
          <p:cNvSpPr>
            <a:spLocks noGrp="1"/>
          </p:cNvSpPr>
          <p:nvPr>
            <p:ph type="title"/>
          </p:nvPr>
        </p:nvSpPr>
        <p:spPr>
          <a:xfrm>
            <a:off x="1451580" y="804520"/>
            <a:ext cx="3697365" cy="1049235"/>
          </a:xfrm>
        </p:spPr>
        <p:txBody>
          <a:bodyPr>
            <a:normAutofit fontScale="90000"/>
          </a:bodyPr>
          <a:lstStyle/>
          <a:p>
            <a:r>
              <a:rPr lang="en-AU" sz="2500" dirty="0"/>
              <a:t>Functional groups and Homologous series</a:t>
            </a:r>
          </a:p>
        </p:txBody>
      </p:sp>
      <p:sp>
        <p:nvSpPr>
          <p:cNvPr id="15" name="Rectangle 14">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2494CEE-54EB-4109-B8A2-367EA539BC6C}"/>
              </a:ext>
            </a:extLst>
          </p:cNvPr>
          <p:cNvSpPr>
            <a:spLocks noGrp="1"/>
          </p:cNvSpPr>
          <p:nvPr>
            <p:ph idx="1"/>
          </p:nvPr>
        </p:nvSpPr>
        <p:spPr>
          <a:xfrm>
            <a:off x="1451581" y="2015732"/>
            <a:ext cx="4008247" cy="4109685"/>
          </a:xfrm>
        </p:spPr>
        <p:txBody>
          <a:bodyPr>
            <a:normAutofit fontScale="92500"/>
          </a:bodyPr>
          <a:lstStyle/>
          <a:p>
            <a:pPr>
              <a:lnSpc>
                <a:spcPct val="110000"/>
              </a:lnSpc>
            </a:pPr>
            <a:r>
              <a:rPr lang="en-US" sz="1800" dirty="0"/>
              <a:t>A functional group is an atom or group of atoms responsible for the typical chemical reactions of a molecule. </a:t>
            </a:r>
          </a:p>
          <a:p>
            <a:pPr>
              <a:lnSpc>
                <a:spcPct val="110000"/>
              </a:lnSpc>
            </a:pPr>
            <a:r>
              <a:rPr lang="en-US" sz="1800" dirty="0"/>
              <a:t>A homologous series is a group of molecules with the same functional group but a different number of –CH2 groups. It is a family that differs by number of carbons.</a:t>
            </a:r>
          </a:p>
          <a:p>
            <a:pPr>
              <a:lnSpc>
                <a:spcPct val="110000"/>
              </a:lnSpc>
            </a:pPr>
            <a:r>
              <a:rPr lang="en-US" sz="1800" dirty="0"/>
              <a:t>Functional groups determine the pattern of reactivity of a homologous series, whereas the carbon chain length determines physical properties such as melting/boiling points.</a:t>
            </a:r>
          </a:p>
          <a:p>
            <a:pPr>
              <a:lnSpc>
                <a:spcPct val="110000"/>
              </a:lnSpc>
            </a:pPr>
            <a:endParaRPr lang="en-US" sz="1800" dirty="0"/>
          </a:p>
          <a:p>
            <a:pPr>
              <a:lnSpc>
                <a:spcPct val="110000"/>
              </a:lnSpc>
            </a:pPr>
            <a:endParaRPr lang="en-AU" sz="1400" dirty="0"/>
          </a:p>
        </p:txBody>
      </p:sp>
      <p:grpSp>
        <p:nvGrpSpPr>
          <p:cNvPr id="17" name="Group 16">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8" name="Rectangle 17">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CF0953-E8F4-4B49-A297-218C79A67CC1}"/>
              </a:ext>
            </a:extLst>
          </p:cNvPr>
          <p:cNvPicPr>
            <a:picLocks noChangeAspect="1"/>
          </p:cNvPicPr>
          <p:nvPr/>
        </p:nvPicPr>
        <p:blipFill>
          <a:blip r:embed="rId3"/>
          <a:stretch>
            <a:fillRect/>
          </a:stretch>
        </p:blipFill>
        <p:spPr>
          <a:xfrm>
            <a:off x="6093926" y="1446265"/>
            <a:ext cx="4821551" cy="3206332"/>
          </a:xfrm>
          <a:prstGeom prst="rect">
            <a:avLst/>
          </a:prstGeom>
        </p:spPr>
      </p:pic>
      <p:pic>
        <p:nvPicPr>
          <p:cNvPr id="23" name="Picture 22">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621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3A1E-8D5B-4130-A22B-14041EDBDA2D}"/>
              </a:ext>
            </a:extLst>
          </p:cNvPr>
          <p:cNvSpPr>
            <a:spLocks noGrp="1"/>
          </p:cNvSpPr>
          <p:nvPr>
            <p:ph type="title"/>
          </p:nvPr>
        </p:nvSpPr>
        <p:spPr/>
        <p:txBody>
          <a:bodyPr/>
          <a:lstStyle/>
          <a:p>
            <a:r>
              <a:rPr lang="en-AU" dirty="0"/>
              <a:t>properties of Alkenes</a:t>
            </a:r>
          </a:p>
        </p:txBody>
      </p:sp>
      <p:sp>
        <p:nvSpPr>
          <p:cNvPr id="3" name="Content Placeholder 2">
            <a:extLst>
              <a:ext uri="{FF2B5EF4-FFF2-40B4-BE49-F238E27FC236}">
                <a16:creationId xmlns:a16="http://schemas.microsoft.com/office/drawing/2014/main" id="{81954CC0-C641-4F37-B06E-CC7F4B00B0A9}"/>
              </a:ext>
            </a:extLst>
          </p:cNvPr>
          <p:cNvSpPr>
            <a:spLocks noGrp="1"/>
          </p:cNvSpPr>
          <p:nvPr>
            <p:ph idx="1"/>
          </p:nvPr>
        </p:nvSpPr>
        <p:spPr>
          <a:xfrm>
            <a:off x="1451579" y="2015732"/>
            <a:ext cx="9603275" cy="4037749"/>
          </a:xfrm>
        </p:spPr>
        <p:txBody>
          <a:bodyPr>
            <a:normAutofit fontScale="92500"/>
          </a:bodyPr>
          <a:lstStyle/>
          <a:p>
            <a:r>
              <a:rPr lang="en-AU" dirty="0"/>
              <a:t>Alkenes are more reactive than alkanes due to the relatively instability of the double bond</a:t>
            </a:r>
          </a:p>
          <a:p>
            <a:r>
              <a:rPr lang="en-AU" dirty="0"/>
              <a:t>Breaking a carbon-carbon bond from a double bond between carbon atoms requires less energy than breaking a single C-C bond</a:t>
            </a:r>
          </a:p>
          <a:p>
            <a:r>
              <a:rPr lang="en-AU" dirty="0"/>
              <a:t>The boiling and melting points of alkenes are generally slightly lower than alkanes with the same number of carbon atoms.  The boiling temperature propene = -48°C, propane = -42°C</a:t>
            </a:r>
          </a:p>
          <a:p>
            <a:r>
              <a:rPr lang="en-US" dirty="0"/>
              <a:t>The boiling point of straight-chain alkenes is more than branched-chain alkenes just as in alkanes.</a:t>
            </a:r>
          </a:p>
          <a:p>
            <a:r>
              <a:rPr lang="en-AU" dirty="0"/>
              <a:t>Alkenes with 2-4 carbon atoms = gases at room temperature</a:t>
            </a:r>
          </a:p>
          <a:p>
            <a:r>
              <a:rPr lang="en-AU" dirty="0"/>
              <a:t>Alkenes with 5-17 carbon atoms = liquids at room temperate</a:t>
            </a:r>
          </a:p>
          <a:p>
            <a:endParaRPr lang="en-AU" dirty="0"/>
          </a:p>
        </p:txBody>
      </p:sp>
    </p:spTree>
    <p:extLst>
      <p:ext uri="{BB962C8B-B14F-4D97-AF65-F5344CB8AC3E}">
        <p14:creationId xmlns:p14="http://schemas.microsoft.com/office/powerpoint/2010/main" val="207364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5CAA-4EBD-4BE1-84A7-0DA7663418DA}"/>
              </a:ext>
            </a:extLst>
          </p:cNvPr>
          <p:cNvSpPr>
            <a:spLocks noGrp="1"/>
          </p:cNvSpPr>
          <p:nvPr>
            <p:ph type="title"/>
          </p:nvPr>
        </p:nvSpPr>
        <p:spPr/>
        <p:txBody>
          <a:bodyPr/>
          <a:lstStyle/>
          <a:p>
            <a:r>
              <a:rPr lang="en-AU" dirty="0"/>
              <a:t>Properties of Alkenes</a:t>
            </a:r>
          </a:p>
        </p:txBody>
      </p:sp>
      <p:sp>
        <p:nvSpPr>
          <p:cNvPr id="3" name="Content Placeholder 2">
            <a:extLst>
              <a:ext uri="{FF2B5EF4-FFF2-40B4-BE49-F238E27FC236}">
                <a16:creationId xmlns:a16="http://schemas.microsoft.com/office/drawing/2014/main" id="{7CEAD8EC-DDD4-4F10-93BB-9059EDB1298F}"/>
              </a:ext>
            </a:extLst>
          </p:cNvPr>
          <p:cNvSpPr>
            <a:spLocks noGrp="1"/>
          </p:cNvSpPr>
          <p:nvPr>
            <p:ph idx="1"/>
          </p:nvPr>
        </p:nvSpPr>
        <p:spPr/>
        <p:txBody>
          <a:bodyPr/>
          <a:lstStyle/>
          <a:p>
            <a:r>
              <a:rPr lang="en-AU" dirty="0"/>
              <a:t>Viscosity of alkenes increases with increased carbon chain length</a:t>
            </a:r>
          </a:p>
          <a:p>
            <a:r>
              <a:rPr lang="en-AU" dirty="0"/>
              <a:t>Volatility of alkenes decreases with increased carbon chain length </a:t>
            </a:r>
          </a:p>
        </p:txBody>
      </p:sp>
    </p:spTree>
    <p:extLst>
      <p:ext uri="{BB962C8B-B14F-4D97-AF65-F5344CB8AC3E}">
        <p14:creationId xmlns:p14="http://schemas.microsoft.com/office/powerpoint/2010/main" val="3015620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8C6FB5D-F707-482E-B1F3-D0A211D44B02}"/>
              </a:ext>
            </a:extLst>
          </p:cNvPr>
          <p:cNvSpPr>
            <a:spLocks noGrp="1"/>
          </p:cNvSpPr>
          <p:nvPr>
            <p:ph type="title"/>
          </p:nvPr>
        </p:nvSpPr>
        <p:spPr>
          <a:xfrm>
            <a:off x="1451580" y="804520"/>
            <a:ext cx="5550355" cy="1049235"/>
          </a:xfrm>
        </p:spPr>
        <p:txBody>
          <a:bodyPr>
            <a:normAutofit/>
          </a:bodyPr>
          <a:lstStyle/>
          <a:p>
            <a:r>
              <a:rPr lang="en-AU" dirty="0" err="1"/>
              <a:t>Molymod</a:t>
            </a:r>
            <a:r>
              <a:rPr lang="en-AU" dirty="0"/>
              <a:t> practical</a:t>
            </a:r>
          </a:p>
        </p:txBody>
      </p:sp>
      <p:sp>
        <p:nvSpPr>
          <p:cNvPr id="15" name="Rectangle 14">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EA7145C-89DC-4505-B677-6B757BA8AB9E}"/>
              </a:ext>
            </a:extLst>
          </p:cNvPr>
          <p:cNvSpPr>
            <a:spLocks noGrp="1"/>
          </p:cNvSpPr>
          <p:nvPr>
            <p:ph idx="1"/>
          </p:nvPr>
        </p:nvSpPr>
        <p:spPr>
          <a:xfrm>
            <a:off x="1451580" y="2015732"/>
            <a:ext cx="5550355" cy="3450613"/>
          </a:xfrm>
        </p:spPr>
        <p:txBody>
          <a:bodyPr>
            <a:normAutofit/>
          </a:bodyPr>
          <a:lstStyle/>
          <a:p>
            <a:r>
              <a:rPr lang="en-AU" dirty="0"/>
              <a:t>Work through the instructions on handout </a:t>
            </a:r>
          </a:p>
          <a:p>
            <a:r>
              <a:rPr lang="en-AU" dirty="0"/>
              <a:t>Upload a photo of your drawings to Connect submissions</a:t>
            </a:r>
          </a:p>
        </p:txBody>
      </p:sp>
      <p:grpSp>
        <p:nvGrpSpPr>
          <p:cNvPr id="17" name="Group 16">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18" name="Rectangle 17">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food&#10;&#10;Description automatically generated">
            <a:extLst>
              <a:ext uri="{FF2B5EF4-FFF2-40B4-BE49-F238E27FC236}">
                <a16:creationId xmlns:a16="http://schemas.microsoft.com/office/drawing/2014/main" id="{085D4645-0D82-4705-871E-9BCF3481392F}"/>
              </a:ext>
            </a:extLst>
          </p:cNvPr>
          <p:cNvPicPr>
            <a:picLocks noChangeAspect="1"/>
          </p:cNvPicPr>
          <p:nvPr/>
        </p:nvPicPr>
        <p:blipFill>
          <a:blip r:embed="rId3"/>
          <a:stretch>
            <a:fillRect/>
          </a:stretch>
        </p:blipFill>
        <p:spPr>
          <a:xfrm>
            <a:off x="8351916" y="1116345"/>
            <a:ext cx="2328016" cy="3866172"/>
          </a:xfrm>
          <a:prstGeom prst="rect">
            <a:avLst/>
          </a:prstGeom>
        </p:spPr>
      </p:pic>
      <p:pic>
        <p:nvPicPr>
          <p:cNvPr id="23" name="Picture 22">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363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CE2313CB-AD5A-4ABF-8017-2F3888D07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009D9-E9CB-4EBB-A0C6-C345F8495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03F55E2-304F-41F7-8357-05F1365B73FB}"/>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Interactive</a:t>
            </a:r>
          </a:p>
        </p:txBody>
      </p:sp>
      <p:sp>
        <p:nvSpPr>
          <p:cNvPr id="3" name="Content Placeholder 2">
            <a:extLst>
              <a:ext uri="{FF2B5EF4-FFF2-40B4-BE49-F238E27FC236}">
                <a16:creationId xmlns:a16="http://schemas.microsoft.com/office/drawing/2014/main" id="{9636BE4A-A67D-4906-A306-3CCFEC744CC4}"/>
              </a:ext>
            </a:extLst>
          </p:cNvPr>
          <p:cNvSpPr>
            <a:spLocks noGrp="1"/>
          </p:cNvSpPr>
          <p:nvPr>
            <p:ph idx="1"/>
          </p:nvPr>
        </p:nvSpPr>
        <p:spPr>
          <a:xfrm>
            <a:off x="1776729" y="5016709"/>
            <a:ext cx="8643011" cy="457219"/>
          </a:xfrm>
        </p:spPr>
        <p:txBody>
          <a:bodyPr vert="horz" lIns="91440" tIns="91440" rIns="91440" bIns="91440" rtlCol="0">
            <a:normAutofit lnSpcReduction="10000"/>
          </a:bodyPr>
          <a:lstStyle/>
          <a:p>
            <a:pPr marL="0" indent="0">
              <a:buNone/>
            </a:pPr>
            <a:r>
              <a:rPr lang="en-US" sz="1600" cap="all" dirty="0">
                <a:hlinkClick r:id="rId4"/>
              </a:rPr>
              <a:t>http://molview.org/</a:t>
            </a:r>
            <a:endParaRPr lang="en-US" sz="1600" cap="all" dirty="0"/>
          </a:p>
          <a:p>
            <a:pPr marL="0" indent="0">
              <a:buNone/>
            </a:pPr>
            <a:endParaRPr lang="en-US" sz="1600" cap="all" dirty="0"/>
          </a:p>
        </p:txBody>
      </p:sp>
      <p:grpSp>
        <p:nvGrpSpPr>
          <p:cNvPr id="23" name="Group 22">
            <a:extLst>
              <a:ext uri="{FF2B5EF4-FFF2-40B4-BE49-F238E27FC236}">
                <a16:creationId xmlns:a16="http://schemas.microsoft.com/office/drawing/2014/main" id="{230FFF44-4B6D-47A3-8EF6-EC72DA2A7F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5672" y="323838"/>
            <a:ext cx="9299965" cy="3652791"/>
            <a:chOff x="1445672" y="323838"/>
            <a:chExt cx="9299965" cy="3652791"/>
          </a:xfrm>
        </p:grpSpPr>
        <p:sp>
          <p:nvSpPr>
            <p:cNvPr id="24" name="Rectangle 23">
              <a:extLst>
                <a:ext uri="{FF2B5EF4-FFF2-40B4-BE49-F238E27FC236}">
                  <a16:creationId xmlns:a16="http://schemas.microsoft.com/office/drawing/2014/main" id="{02C9BEEC-0281-408B-840C-9C73B781A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5672" y="323838"/>
              <a:ext cx="9299965" cy="365279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A308C4D-7B09-4FA1-B1F7-77E5C3FDF5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8238" y="647445"/>
              <a:ext cx="8673013" cy="3002215"/>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C547D0E-8A87-4725-8224-311D6A772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3410" y="806495"/>
            <a:ext cx="8347608" cy="2678774"/>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7BED876-141F-4C52-90E9-2FE271DC479F}"/>
              </a:ext>
            </a:extLst>
          </p:cNvPr>
          <p:cNvPicPr>
            <a:picLocks noChangeAspect="1"/>
          </p:cNvPicPr>
          <p:nvPr/>
        </p:nvPicPr>
        <p:blipFill>
          <a:blip r:embed="rId5"/>
          <a:stretch>
            <a:fillRect/>
          </a:stretch>
        </p:blipFill>
        <p:spPr>
          <a:xfrm>
            <a:off x="2079933" y="1035484"/>
            <a:ext cx="8020655" cy="2225733"/>
          </a:xfrm>
          <a:prstGeom prst="rect">
            <a:avLst/>
          </a:prstGeom>
        </p:spPr>
      </p:pic>
      <p:cxnSp>
        <p:nvCxnSpPr>
          <p:cNvPr id="29" name="Straight Connector 28">
            <a:extLst>
              <a:ext uri="{FF2B5EF4-FFF2-40B4-BE49-F238E27FC236}">
                <a16:creationId xmlns:a16="http://schemas.microsoft.com/office/drawing/2014/main" id="{3E5C3848-5A58-4B84-AFBB-E7D9B99EB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1" name="Picture 30">
            <a:extLst>
              <a:ext uri="{FF2B5EF4-FFF2-40B4-BE49-F238E27FC236}">
                <a16:creationId xmlns:a16="http://schemas.microsoft.com/office/drawing/2014/main" id="{3A580E99-2B1B-4372-A707-20312A9403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63B4A4AA-0179-4AB7-8EED-031600A72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755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FFC8-4B3E-471C-81D2-E07356E40398}"/>
              </a:ext>
            </a:extLst>
          </p:cNvPr>
          <p:cNvSpPr>
            <a:spLocks noGrp="1"/>
          </p:cNvSpPr>
          <p:nvPr>
            <p:ph type="title"/>
          </p:nvPr>
        </p:nvSpPr>
        <p:spPr/>
        <p:txBody>
          <a:bodyPr/>
          <a:lstStyle/>
          <a:p>
            <a:r>
              <a:rPr lang="en-AU" dirty="0"/>
              <a:t>Practice questions - </a:t>
            </a:r>
            <a:r>
              <a:rPr lang="en-AU" dirty="0" err="1"/>
              <a:t>AlkEnes</a:t>
            </a:r>
            <a:endParaRPr lang="en-AU" dirty="0"/>
          </a:p>
        </p:txBody>
      </p:sp>
      <p:sp>
        <p:nvSpPr>
          <p:cNvPr id="3" name="Content Placeholder 2">
            <a:extLst>
              <a:ext uri="{FF2B5EF4-FFF2-40B4-BE49-F238E27FC236}">
                <a16:creationId xmlns:a16="http://schemas.microsoft.com/office/drawing/2014/main" id="{78494DD5-8CD0-4F55-BF84-C12B586D95DD}"/>
              </a:ext>
            </a:extLst>
          </p:cNvPr>
          <p:cNvSpPr>
            <a:spLocks noGrp="1"/>
          </p:cNvSpPr>
          <p:nvPr>
            <p:ph idx="1"/>
          </p:nvPr>
        </p:nvSpPr>
        <p:spPr/>
        <p:txBody>
          <a:bodyPr/>
          <a:lstStyle/>
          <a:p>
            <a:pPr marL="0" indent="0">
              <a:buNone/>
            </a:pPr>
            <a:r>
              <a:rPr lang="en-AU" dirty="0"/>
              <a:t>1) Name the following structures</a:t>
            </a:r>
          </a:p>
          <a:p>
            <a:pPr marL="0" indent="0">
              <a:buNone/>
            </a:pPr>
            <a:r>
              <a:rPr lang="en-AU" dirty="0"/>
              <a:t>a)					b)  </a:t>
            </a:r>
          </a:p>
          <a:p>
            <a:pPr marL="0" indent="0">
              <a:buNone/>
            </a:pPr>
            <a:endParaRPr lang="en-AU" dirty="0"/>
          </a:p>
          <a:p>
            <a:pPr marL="0" indent="0">
              <a:buNone/>
            </a:pPr>
            <a:endParaRPr lang="en-AU" dirty="0"/>
          </a:p>
          <a:p>
            <a:pPr marL="0" indent="0">
              <a:buNone/>
            </a:pPr>
            <a:endParaRPr lang="en-AU" dirty="0"/>
          </a:p>
          <a:p>
            <a:pPr marL="0" indent="0">
              <a:buNone/>
            </a:pPr>
            <a:r>
              <a:rPr lang="en-AU" dirty="0"/>
              <a:t>c)					d)  </a:t>
            </a:r>
          </a:p>
        </p:txBody>
      </p:sp>
      <p:pic>
        <p:nvPicPr>
          <p:cNvPr id="8" name="Picture 7">
            <a:extLst>
              <a:ext uri="{FF2B5EF4-FFF2-40B4-BE49-F238E27FC236}">
                <a16:creationId xmlns:a16="http://schemas.microsoft.com/office/drawing/2014/main" id="{8BBF4F8E-016F-4A19-8F25-FBCA6349CBB1}"/>
              </a:ext>
            </a:extLst>
          </p:cNvPr>
          <p:cNvPicPr>
            <a:picLocks noChangeAspect="1"/>
          </p:cNvPicPr>
          <p:nvPr/>
        </p:nvPicPr>
        <p:blipFill>
          <a:blip r:embed="rId3"/>
          <a:stretch>
            <a:fillRect/>
          </a:stretch>
        </p:blipFill>
        <p:spPr>
          <a:xfrm>
            <a:off x="1808824" y="2609017"/>
            <a:ext cx="3773751" cy="1639966"/>
          </a:xfrm>
          <a:prstGeom prst="rect">
            <a:avLst/>
          </a:prstGeom>
        </p:spPr>
      </p:pic>
      <p:pic>
        <p:nvPicPr>
          <p:cNvPr id="11" name="Picture 10">
            <a:extLst>
              <a:ext uri="{FF2B5EF4-FFF2-40B4-BE49-F238E27FC236}">
                <a16:creationId xmlns:a16="http://schemas.microsoft.com/office/drawing/2014/main" id="{122F3987-3DDE-41E6-B510-B0496F8C7E83}"/>
              </a:ext>
            </a:extLst>
          </p:cNvPr>
          <p:cNvPicPr>
            <a:picLocks noChangeAspect="1"/>
          </p:cNvPicPr>
          <p:nvPr/>
        </p:nvPicPr>
        <p:blipFill>
          <a:blip r:embed="rId4"/>
          <a:stretch>
            <a:fillRect/>
          </a:stretch>
        </p:blipFill>
        <p:spPr>
          <a:xfrm>
            <a:off x="6537990" y="2609017"/>
            <a:ext cx="3901778" cy="1639966"/>
          </a:xfrm>
          <a:prstGeom prst="rect">
            <a:avLst/>
          </a:prstGeom>
        </p:spPr>
      </p:pic>
      <p:sp>
        <p:nvSpPr>
          <p:cNvPr id="12" name="TextBox 11">
            <a:extLst>
              <a:ext uri="{FF2B5EF4-FFF2-40B4-BE49-F238E27FC236}">
                <a16:creationId xmlns:a16="http://schemas.microsoft.com/office/drawing/2014/main" id="{CA2260AF-D596-4C5E-B982-73939946B006}"/>
              </a:ext>
            </a:extLst>
          </p:cNvPr>
          <p:cNvSpPr txBox="1"/>
          <p:nvPr/>
        </p:nvSpPr>
        <p:spPr>
          <a:xfrm>
            <a:off x="7993857" y="3741038"/>
            <a:ext cx="271462" cy="369332"/>
          </a:xfrm>
          <a:prstGeom prst="rect">
            <a:avLst/>
          </a:prstGeom>
          <a:noFill/>
        </p:spPr>
        <p:txBody>
          <a:bodyPr wrap="square" rtlCol="0">
            <a:spAutoFit/>
          </a:bodyPr>
          <a:lstStyle/>
          <a:p>
            <a:r>
              <a:rPr lang="en-AU" dirty="0">
                <a:solidFill>
                  <a:srgbClr val="FF0000"/>
                </a:solidFill>
              </a:rPr>
              <a:t>1</a:t>
            </a:r>
          </a:p>
        </p:txBody>
      </p:sp>
      <p:sp>
        <p:nvSpPr>
          <p:cNvPr id="14" name="TextBox 13">
            <a:extLst>
              <a:ext uri="{FF2B5EF4-FFF2-40B4-BE49-F238E27FC236}">
                <a16:creationId xmlns:a16="http://schemas.microsoft.com/office/drawing/2014/main" id="{CE137AA5-02C0-44F1-ABA2-57CAF40E009F}"/>
              </a:ext>
            </a:extLst>
          </p:cNvPr>
          <p:cNvSpPr txBox="1"/>
          <p:nvPr/>
        </p:nvSpPr>
        <p:spPr>
          <a:xfrm>
            <a:off x="7858126" y="2921888"/>
            <a:ext cx="271462" cy="369332"/>
          </a:xfrm>
          <a:prstGeom prst="rect">
            <a:avLst/>
          </a:prstGeom>
          <a:noFill/>
        </p:spPr>
        <p:txBody>
          <a:bodyPr wrap="square" rtlCol="0">
            <a:spAutoFit/>
          </a:bodyPr>
          <a:lstStyle/>
          <a:p>
            <a:r>
              <a:rPr lang="en-AU" dirty="0">
                <a:solidFill>
                  <a:srgbClr val="FF0000"/>
                </a:solidFill>
              </a:rPr>
              <a:t>2</a:t>
            </a:r>
          </a:p>
        </p:txBody>
      </p:sp>
      <p:sp>
        <p:nvSpPr>
          <p:cNvPr id="16" name="TextBox 15">
            <a:extLst>
              <a:ext uri="{FF2B5EF4-FFF2-40B4-BE49-F238E27FC236}">
                <a16:creationId xmlns:a16="http://schemas.microsoft.com/office/drawing/2014/main" id="{F2E172F2-3A03-4B3B-BE45-D84C1CF8474C}"/>
              </a:ext>
            </a:extLst>
          </p:cNvPr>
          <p:cNvSpPr txBox="1"/>
          <p:nvPr/>
        </p:nvSpPr>
        <p:spPr>
          <a:xfrm>
            <a:off x="8301400" y="3141295"/>
            <a:ext cx="271462" cy="369332"/>
          </a:xfrm>
          <a:prstGeom prst="rect">
            <a:avLst/>
          </a:prstGeom>
          <a:noFill/>
        </p:spPr>
        <p:txBody>
          <a:bodyPr wrap="square" rtlCol="0">
            <a:spAutoFit/>
          </a:bodyPr>
          <a:lstStyle/>
          <a:p>
            <a:r>
              <a:rPr lang="en-AU" dirty="0">
                <a:solidFill>
                  <a:srgbClr val="FF0000"/>
                </a:solidFill>
              </a:rPr>
              <a:t>3</a:t>
            </a:r>
          </a:p>
        </p:txBody>
      </p:sp>
      <p:sp>
        <p:nvSpPr>
          <p:cNvPr id="18" name="TextBox 17">
            <a:extLst>
              <a:ext uri="{FF2B5EF4-FFF2-40B4-BE49-F238E27FC236}">
                <a16:creationId xmlns:a16="http://schemas.microsoft.com/office/drawing/2014/main" id="{AF9BC398-479D-476D-93FB-DA8EF3ADB47A}"/>
              </a:ext>
            </a:extLst>
          </p:cNvPr>
          <p:cNvSpPr txBox="1"/>
          <p:nvPr/>
        </p:nvSpPr>
        <p:spPr>
          <a:xfrm>
            <a:off x="8784966" y="3005658"/>
            <a:ext cx="271462" cy="369332"/>
          </a:xfrm>
          <a:prstGeom prst="rect">
            <a:avLst/>
          </a:prstGeom>
          <a:noFill/>
        </p:spPr>
        <p:txBody>
          <a:bodyPr wrap="square" rtlCol="0">
            <a:spAutoFit/>
          </a:bodyPr>
          <a:lstStyle/>
          <a:p>
            <a:r>
              <a:rPr lang="en-AU" dirty="0">
                <a:solidFill>
                  <a:srgbClr val="FF0000"/>
                </a:solidFill>
              </a:rPr>
              <a:t>4</a:t>
            </a:r>
          </a:p>
        </p:txBody>
      </p:sp>
      <p:sp>
        <p:nvSpPr>
          <p:cNvPr id="20" name="TextBox 19">
            <a:extLst>
              <a:ext uri="{FF2B5EF4-FFF2-40B4-BE49-F238E27FC236}">
                <a16:creationId xmlns:a16="http://schemas.microsoft.com/office/drawing/2014/main" id="{F25FC22A-697B-45C3-9B46-3726E529FCD9}"/>
              </a:ext>
            </a:extLst>
          </p:cNvPr>
          <p:cNvSpPr txBox="1"/>
          <p:nvPr/>
        </p:nvSpPr>
        <p:spPr>
          <a:xfrm>
            <a:off x="9313993" y="3141295"/>
            <a:ext cx="271462" cy="369332"/>
          </a:xfrm>
          <a:prstGeom prst="rect">
            <a:avLst/>
          </a:prstGeom>
          <a:noFill/>
        </p:spPr>
        <p:txBody>
          <a:bodyPr wrap="square" rtlCol="0">
            <a:spAutoFit/>
          </a:bodyPr>
          <a:lstStyle/>
          <a:p>
            <a:r>
              <a:rPr lang="en-AU" dirty="0">
                <a:solidFill>
                  <a:srgbClr val="FF0000"/>
                </a:solidFill>
              </a:rPr>
              <a:t>5</a:t>
            </a:r>
          </a:p>
        </p:txBody>
      </p:sp>
      <p:sp>
        <p:nvSpPr>
          <p:cNvPr id="22" name="TextBox 21">
            <a:extLst>
              <a:ext uri="{FF2B5EF4-FFF2-40B4-BE49-F238E27FC236}">
                <a16:creationId xmlns:a16="http://schemas.microsoft.com/office/drawing/2014/main" id="{8958C6C1-D554-4873-8286-3308B0CB807C}"/>
              </a:ext>
            </a:extLst>
          </p:cNvPr>
          <p:cNvSpPr txBox="1"/>
          <p:nvPr/>
        </p:nvSpPr>
        <p:spPr>
          <a:xfrm>
            <a:off x="9882188" y="3510627"/>
            <a:ext cx="271462" cy="369332"/>
          </a:xfrm>
          <a:prstGeom prst="rect">
            <a:avLst/>
          </a:prstGeom>
          <a:noFill/>
        </p:spPr>
        <p:txBody>
          <a:bodyPr wrap="square" rtlCol="0">
            <a:spAutoFit/>
          </a:bodyPr>
          <a:lstStyle/>
          <a:p>
            <a:r>
              <a:rPr lang="en-AU" dirty="0">
                <a:solidFill>
                  <a:srgbClr val="FF0000"/>
                </a:solidFill>
              </a:rPr>
              <a:t>6</a:t>
            </a:r>
          </a:p>
        </p:txBody>
      </p:sp>
      <p:pic>
        <p:nvPicPr>
          <p:cNvPr id="25" name="Picture 24">
            <a:extLst>
              <a:ext uri="{FF2B5EF4-FFF2-40B4-BE49-F238E27FC236}">
                <a16:creationId xmlns:a16="http://schemas.microsoft.com/office/drawing/2014/main" id="{AC69F890-11AC-49C6-A843-E51924A965E9}"/>
              </a:ext>
            </a:extLst>
          </p:cNvPr>
          <p:cNvPicPr>
            <a:picLocks noChangeAspect="1"/>
          </p:cNvPicPr>
          <p:nvPr/>
        </p:nvPicPr>
        <p:blipFill>
          <a:blip r:embed="rId5"/>
          <a:stretch>
            <a:fillRect/>
          </a:stretch>
        </p:blipFill>
        <p:spPr>
          <a:xfrm>
            <a:off x="1808824" y="4375486"/>
            <a:ext cx="3724979" cy="2505673"/>
          </a:xfrm>
          <a:prstGeom prst="rect">
            <a:avLst/>
          </a:prstGeom>
        </p:spPr>
      </p:pic>
      <p:pic>
        <p:nvPicPr>
          <p:cNvPr id="28" name="Picture 27">
            <a:extLst>
              <a:ext uri="{FF2B5EF4-FFF2-40B4-BE49-F238E27FC236}">
                <a16:creationId xmlns:a16="http://schemas.microsoft.com/office/drawing/2014/main" id="{6AF1875E-B1B3-4928-8533-799BFD5233A3}"/>
              </a:ext>
            </a:extLst>
          </p:cNvPr>
          <p:cNvPicPr>
            <a:picLocks noChangeAspect="1"/>
          </p:cNvPicPr>
          <p:nvPr/>
        </p:nvPicPr>
        <p:blipFill>
          <a:blip r:embed="rId6"/>
          <a:stretch>
            <a:fillRect/>
          </a:stretch>
        </p:blipFill>
        <p:spPr>
          <a:xfrm>
            <a:off x="6537990" y="4383662"/>
            <a:ext cx="3962743" cy="1920406"/>
          </a:xfrm>
          <a:prstGeom prst="rect">
            <a:avLst/>
          </a:prstGeom>
        </p:spPr>
      </p:pic>
    </p:spTree>
    <p:extLst>
      <p:ext uri="{BB962C8B-B14F-4D97-AF65-F5344CB8AC3E}">
        <p14:creationId xmlns:p14="http://schemas.microsoft.com/office/powerpoint/2010/main" val="1914024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AD75-E172-4A7D-B195-3F07089490F5}"/>
              </a:ext>
            </a:extLst>
          </p:cNvPr>
          <p:cNvSpPr>
            <a:spLocks noGrp="1"/>
          </p:cNvSpPr>
          <p:nvPr>
            <p:ph type="title"/>
          </p:nvPr>
        </p:nvSpPr>
        <p:spPr/>
        <p:txBody>
          <a:bodyPr/>
          <a:lstStyle/>
          <a:p>
            <a:r>
              <a:rPr lang="en-AU" dirty="0"/>
              <a:t>Practice – Alkenes cont.</a:t>
            </a:r>
          </a:p>
        </p:txBody>
      </p:sp>
      <p:sp>
        <p:nvSpPr>
          <p:cNvPr id="3" name="Content Placeholder 2">
            <a:extLst>
              <a:ext uri="{FF2B5EF4-FFF2-40B4-BE49-F238E27FC236}">
                <a16:creationId xmlns:a16="http://schemas.microsoft.com/office/drawing/2014/main" id="{9DFD27D0-E400-49F5-8A66-E2CA7C0C640C}"/>
              </a:ext>
            </a:extLst>
          </p:cNvPr>
          <p:cNvSpPr>
            <a:spLocks noGrp="1"/>
          </p:cNvSpPr>
          <p:nvPr>
            <p:ph idx="1"/>
          </p:nvPr>
        </p:nvSpPr>
        <p:spPr/>
        <p:txBody>
          <a:bodyPr/>
          <a:lstStyle/>
          <a:p>
            <a:pPr marL="0" indent="0">
              <a:buNone/>
            </a:pPr>
            <a:r>
              <a:rPr lang="en-AU" dirty="0"/>
              <a:t>2) Draw the structures for the following Alkenes</a:t>
            </a:r>
          </a:p>
          <a:p>
            <a:pPr marL="457200" indent="-457200">
              <a:buAutoNum type="alphaLcParenR"/>
            </a:pPr>
            <a:r>
              <a:rPr lang="en-AU" dirty="0"/>
              <a:t>5,5-dimethylhept-3-ene</a:t>
            </a:r>
          </a:p>
          <a:p>
            <a:pPr marL="457200" indent="-457200">
              <a:buAutoNum type="alphaLcParenR"/>
            </a:pPr>
            <a:r>
              <a:rPr lang="en-AU" dirty="0"/>
              <a:t>Oct-4-ene</a:t>
            </a:r>
          </a:p>
          <a:p>
            <a:pPr marL="457200" indent="-457200">
              <a:buAutoNum type="alphaLcParenR"/>
            </a:pPr>
            <a:r>
              <a:rPr lang="en-AU" dirty="0"/>
              <a:t>3,4-diethylhex-2-ene</a:t>
            </a:r>
          </a:p>
          <a:p>
            <a:pPr marL="457200" indent="-457200">
              <a:buAutoNum type="alphaLcParenR"/>
            </a:pPr>
            <a:r>
              <a:rPr lang="en-AU" dirty="0"/>
              <a:t>Hex-2-ene</a:t>
            </a:r>
          </a:p>
          <a:p>
            <a:endParaRPr lang="en-AU" dirty="0"/>
          </a:p>
        </p:txBody>
      </p:sp>
    </p:spTree>
    <p:extLst>
      <p:ext uri="{BB962C8B-B14F-4D97-AF65-F5344CB8AC3E}">
        <p14:creationId xmlns:p14="http://schemas.microsoft.com/office/powerpoint/2010/main" val="4113879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69E9978-FF73-44EF-A651-C0B01D67BD3F}"/>
              </a:ext>
            </a:extLst>
          </p:cNvPr>
          <p:cNvSpPr>
            <a:spLocks noGrp="1"/>
          </p:cNvSpPr>
          <p:nvPr>
            <p:ph type="title"/>
          </p:nvPr>
        </p:nvSpPr>
        <p:spPr>
          <a:xfrm>
            <a:off x="1451581" y="804520"/>
            <a:ext cx="4958419" cy="1049235"/>
          </a:xfrm>
        </p:spPr>
        <p:txBody>
          <a:bodyPr>
            <a:normAutofit/>
          </a:bodyPr>
          <a:lstStyle/>
          <a:p>
            <a:r>
              <a:rPr lang="en-AU" dirty="0"/>
              <a:t>Alkynes</a:t>
            </a:r>
          </a:p>
        </p:txBody>
      </p:sp>
      <p:sp>
        <p:nvSpPr>
          <p:cNvPr id="17" name="Rectangle 16">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B827A87-0F0D-49B3-B40F-00A503BDD1A8}"/>
              </a:ext>
            </a:extLst>
          </p:cNvPr>
          <p:cNvSpPr>
            <a:spLocks noGrp="1"/>
          </p:cNvSpPr>
          <p:nvPr>
            <p:ph idx="1"/>
          </p:nvPr>
        </p:nvSpPr>
        <p:spPr>
          <a:xfrm>
            <a:off x="1451581" y="2015732"/>
            <a:ext cx="4958419" cy="3450613"/>
          </a:xfrm>
        </p:spPr>
        <p:txBody>
          <a:bodyPr>
            <a:normAutofit/>
          </a:bodyPr>
          <a:lstStyle/>
          <a:p>
            <a:r>
              <a:rPr lang="en-US" sz="1900" dirty="0"/>
              <a:t>Alkynes make up a family of hydrocarbons that each contain one triple bond between two carbon atoms</a:t>
            </a:r>
          </a:p>
          <a:p>
            <a:r>
              <a:rPr lang="en-US" sz="1900" dirty="0"/>
              <a:t>Unsaturated hydrocarbons</a:t>
            </a:r>
          </a:p>
          <a:p>
            <a:r>
              <a:rPr lang="en-US" sz="1900" dirty="0"/>
              <a:t>C    </a:t>
            </a:r>
            <a:r>
              <a:rPr lang="en-US" sz="1900" dirty="0" err="1"/>
              <a:t>C</a:t>
            </a:r>
            <a:r>
              <a:rPr lang="en-US" sz="1900" dirty="0"/>
              <a:t> triple bond</a:t>
            </a:r>
          </a:p>
          <a:p>
            <a:r>
              <a:rPr lang="en-US" sz="1900" dirty="0"/>
              <a:t>The triple bond is the functional group of the Alkyne homologous series</a:t>
            </a:r>
          </a:p>
          <a:p>
            <a:r>
              <a:rPr lang="en-US" sz="1900" dirty="0"/>
              <a:t>The molecular formula for alkynes = </a:t>
            </a:r>
            <a:r>
              <a:rPr lang="en-AU" sz="1900" b="0" i="0" u="none" strike="noStrike" dirty="0">
                <a:effectLst/>
              </a:rPr>
              <a:t>C</a:t>
            </a:r>
            <a:r>
              <a:rPr lang="en-AU" sz="1900" b="0" i="0" u="none" strike="noStrike" baseline="-25000" dirty="0">
                <a:effectLst/>
              </a:rPr>
              <a:t>n</a:t>
            </a:r>
            <a:r>
              <a:rPr lang="en-AU" sz="1900" b="0" i="0" u="none" strike="noStrike" dirty="0">
                <a:effectLst/>
              </a:rPr>
              <a:t>H</a:t>
            </a:r>
            <a:r>
              <a:rPr lang="en-AU" sz="1900" b="0" i="0" u="none" strike="noStrike" baseline="-25000" dirty="0">
                <a:effectLst/>
              </a:rPr>
              <a:t>2n−2</a:t>
            </a:r>
            <a:endParaRPr lang="en-AU" sz="1900" baseline="-25000" dirty="0"/>
          </a:p>
          <a:p>
            <a:endParaRPr lang="en-US" sz="1900" dirty="0"/>
          </a:p>
          <a:p>
            <a:endParaRPr lang="en-US" sz="1900" dirty="0"/>
          </a:p>
          <a:p>
            <a:endParaRPr lang="en-AU" sz="1900" dirty="0"/>
          </a:p>
        </p:txBody>
      </p:sp>
      <p:grpSp>
        <p:nvGrpSpPr>
          <p:cNvPr id="19" name="Group 18">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20" name="Rectangle 19">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DC6014-42BB-46B8-8D20-48B1A7A7FC8F}"/>
              </a:ext>
            </a:extLst>
          </p:cNvPr>
          <p:cNvPicPr>
            <a:picLocks noChangeAspect="1"/>
          </p:cNvPicPr>
          <p:nvPr/>
        </p:nvPicPr>
        <p:blipFill>
          <a:blip r:embed="rId2"/>
          <a:stretch>
            <a:fillRect/>
          </a:stretch>
        </p:blipFill>
        <p:spPr>
          <a:xfrm>
            <a:off x="7555450" y="2160333"/>
            <a:ext cx="3360025" cy="1778195"/>
          </a:xfrm>
          <a:prstGeom prst="rect">
            <a:avLst/>
          </a:prstGeom>
        </p:spPr>
      </p:pic>
      <p:pic>
        <p:nvPicPr>
          <p:cNvPr id="25" name="Picture 24">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50EA99-2463-4075-B1A5-984E12599E44}"/>
              </a:ext>
            </a:extLst>
          </p:cNvPr>
          <p:cNvGrpSpPr/>
          <p:nvPr/>
        </p:nvGrpSpPr>
        <p:grpSpPr>
          <a:xfrm>
            <a:off x="1975331" y="3822161"/>
            <a:ext cx="225082" cy="116367"/>
            <a:chOff x="2124222" y="4797083"/>
            <a:chExt cx="267726" cy="114300"/>
          </a:xfrm>
        </p:grpSpPr>
        <p:cxnSp>
          <p:nvCxnSpPr>
            <p:cNvPr id="5" name="Straight Connector 4">
              <a:extLst>
                <a:ext uri="{FF2B5EF4-FFF2-40B4-BE49-F238E27FC236}">
                  <a16:creationId xmlns:a16="http://schemas.microsoft.com/office/drawing/2014/main" id="{293E1A06-AE6B-4764-82B0-7B3C081E3B24}"/>
                </a:ext>
              </a:extLst>
            </p:cNvPr>
            <p:cNvCxnSpPr/>
            <p:nvPr/>
          </p:nvCxnSpPr>
          <p:spPr>
            <a:xfrm>
              <a:off x="2124222" y="4797083"/>
              <a:ext cx="267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824342B-582D-490D-8787-23A6E8C8570E}"/>
                </a:ext>
              </a:extLst>
            </p:cNvPr>
            <p:cNvCxnSpPr/>
            <p:nvPr/>
          </p:nvCxnSpPr>
          <p:spPr>
            <a:xfrm>
              <a:off x="2124662" y="4852256"/>
              <a:ext cx="267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3F7001-C4F1-4B5B-8D6F-1AD8D1EDF14C}"/>
                </a:ext>
              </a:extLst>
            </p:cNvPr>
            <p:cNvCxnSpPr/>
            <p:nvPr/>
          </p:nvCxnSpPr>
          <p:spPr>
            <a:xfrm>
              <a:off x="2124222" y="4911383"/>
              <a:ext cx="2672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8891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6" name="Straight Connector 15">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1CB17DA-7787-4D7E-B057-934887FC3411}"/>
              </a:ext>
            </a:extLst>
          </p:cNvPr>
          <p:cNvSpPr>
            <a:spLocks noGrp="1"/>
          </p:cNvSpPr>
          <p:nvPr>
            <p:ph type="title"/>
          </p:nvPr>
        </p:nvSpPr>
        <p:spPr>
          <a:xfrm>
            <a:off x="1451580" y="804520"/>
            <a:ext cx="3530157" cy="1049235"/>
          </a:xfrm>
        </p:spPr>
        <p:txBody>
          <a:bodyPr>
            <a:normAutofit/>
          </a:bodyPr>
          <a:lstStyle/>
          <a:p>
            <a:r>
              <a:rPr lang="en-AU" sz="2700" dirty="0"/>
              <a:t>Naming Alkynes – Straight chain</a:t>
            </a:r>
          </a:p>
        </p:txBody>
      </p:sp>
      <p:sp>
        <p:nvSpPr>
          <p:cNvPr id="18" name="Rectangle 17">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C172B348-FDF6-4014-86D2-93D8A8CB989D}"/>
              </a:ext>
            </a:extLst>
          </p:cNvPr>
          <p:cNvSpPr>
            <a:spLocks noGrp="1"/>
          </p:cNvSpPr>
          <p:nvPr>
            <p:ph idx="1"/>
          </p:nvPr>
        </p:nvSpPr>
        <p:spPr>
          <a:xfrm>
            <a:off x="1451581" y="2015732"/>
            <a:ext cx="3526523" cy="4099318"/>
          </a:xfrm>
        </p:spPr>
        <p:txBody>
          <a:bodyPr>
            <a:normAutofit/>
          </a:bodyPr>
          <a:lstStyle/>
          <a:p>
            <a:pPr>
              <a:lnSpc>
                <a:spcPct val="110000"/>
              </a:lnSpc>
            </a:pPr>
            <a:r>
              <a:rPr lang="en-AU" sz="1700" dirty="0"/>
              <a:t>Alkenes with carbon atoms arranged in a continuous straight chain. </a:t>
            </a:r>
          </a:p>
          <a:p>
            <a:pPr>
              <a:lnSpc>
                <a:spcPct val="110000"/>
              </a:lnSpc>
            </a:pPr>
            <a:r>
              <a:rPr lang="en-AU" sz="1700" dirty="0"/>
              <a:t>Retain the prefixes, </a:t>
            </a:r>
            <a:r>
              <a:rPr lang="en-AU" sz="1700" b="1" dirty="0"/>
              <a:t>Eth, Prop, But, Pent, Hex, </a:t>
            </a:r>
            <a:r>
              <a:rPr lang="en-AU" sz="1700" b="1" dirty="0" err="1"/>
              <a:t>Hept</a:t>
            </a:r>
            <a:r>
              <a:rPr lang="en-AU" sz="1700" b="1" dirty="0"/>
              <a:t>, Oct</a:t>
            </a:r>
            <a:r>
              <a:rPr lang="en-AU" sz="1700" dirty="0"/>
              <a:t> for the parent compound</a:t>
            </a:r>
          </a:p>
          <a:p>
            <a:pPr>
              <a:lnSpc>
                <a:spcPct val="110000"/>
              </a:lnSpc>
            </a:pPr>
            <a:r>
              <a:rPr lang="en-AU" sz="1700" dirty="0"/>
              <a:t>Parent compound is the longest chain containing the C    </a:t>
            </a:r>
            <a:r>
              <a:rPr lang="en-AU" sz="1700" dirty="0" err="1"/>
              <a:t>C</a:t>
            </a:r>
            <a:endParaRPr lang="en-AU" sz="1700" dirty="0"/>
          </a:p>
          <a:p>
            <a:pPr>
              <a:lnSpc>
                <a:spcPct val="110000"/>
              </a:lnSpc>
            </a:pPr>
            <a:r>
              <a:rPr lang="en-AU" sz="1700" dirty="0"/>
              <a:t>Number the chain from the end that gives the C     </a:t>
            </a:r>
            <a:r>
              <a:rPr lang="en-AU" sz="1700" dirty="0" err="1"/>
              <a:t>C</a:t>
            </a:r>
            <a:r>
              <a:rPr lang="en-AU" sz="1700" dirty="0"/>
              <a:t> the lowest number</a:t>
            </a:r>
          </a:p>
          <a:p>
            <a:pPr>
              <a:lnSpc>
                <a:spcPct val="110000"/>
              </a:lnSpc>
            </a:pPr>
            <a:r>
              <a:rPr lang="en-AU" sz="1700" dirty="0"/>
              <a:t>Family name suffix = </a:t>
            </a:r>
            <a:r>
              <a:rPr lang="en-AU" sz="1700" dirty="0" err="1"/>
              <a:t>yne</a:t>
            </a:r>
            <a:endParaRPr lang="en-AU" sz="1700" dirty="0"/>
          </a:p>
          <a:p>
            <a:pPr>
              <a:lnSpc>
                <a:spcPct val="110000"/>
              </a:lnSpc>
            </a:pPr>
            <a:endParaRPr lang="en-AU" sz="1600" dirty="0"/>
          </a:p>
        </p:txBody>
      </p:sp>
      <p:grpSp>
        <p:nvGrpSpPr>
          <p:cNvPr id="20" name="Group 19">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1" name="Rectangle 20">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4" name="Rectangle 23">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26" name="Picture 25">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FDEE359-E4DD-4104-A694-9352C3E81CF4}"/>
              </a:ext>
            </a:extLst>
          </p:cNvPr>
          <p:cNvPicPr>
            <a:picLocks noChangeAspect="1"/>
          </p:cNvPicPr>
          <p:nvPr/>
        </p:nvPicPr>
        <p:blipFill>
          <a:blip r:embed="rId3"/>
          <a:stretch>
            <a:fillRect/>
          </a:stretch>
        </p:blipFill>
        <p:spPr>
          <a:xfrm>
            <a:off x="3759506" y="4384540"/>
            <a:ext cx="243861" cy="146317"/>
          </a:xfrm>
          <a:prstGeom prst="rect">
            <a:avLst/>
          </a:prstGeom>
        </p:spPr>
      </p:pic>
      <p:pic>
        <p:nvPicPr>
          <p:cNvPr id="7" name="Picture 6">
            <a:extLst>
              <a:ext uri="{FF2B5EF4-FFF2-40B4-BE49-F238E27FC236}">
                <a16:creationId xmlns:a16="http://schemas.microsoft.com/office/drawing/2014/main" id="{8E290382-25E8-478F-AFDC-493CB1CB66CC}"/>
              </a:ext>
            </a:extLst>
          </p:cNvPr>
          <p:cNvPicPr>
            <a:picLocks noChangeAspect="1"/>
          </p:cNvPicPr>
          <p:nvPr/>
        </p:nvPicPr>
        <p:blipFill>
          <a:blip r:embed="rId3"/>
          <a:stretch>
            <a:fillRect/>
          </a:stretch>
        </p:blipFill>
        <p:spPr>
          <a:xfrm>
            <a:off x="3214842" y="5040145"/>
            <a:ext cx="243861" cy="146317"/>
          </a:xfrm>
          <a:prstGeom prst="rect">
            <a:avLst/>
          </a:prstGeom>
        </p:spPr>
      </p:pic>
      <p:pic>
        <p:nvPicPr>
          <p:cNvPr id="11" name="Picture 10">
            <a:extLst>
              <a:ext uri="{FF2B5EF4-FFF2-40B4-BE49-F238E27FC236}">
                <a16:creationId xmlns:a16="http://schemas.microsoft.com/office/drawing/2014/main" id="{1042E0E0-FFE9-4ECA-B869-60E56C327430}"/>
              </a:ext>
            </a:extLst>
          </p:cNvPr>
          <p:cNvPicPr>
            <a:picLocks noChangeAspect="1"/>
          </p:cNvPicPr>
          <p:nvPr/>
        </p:nvPicPr>
        <p:blipFill>
          <a:blip r:embed="rId4"/>
          <a:stretch>
            <a:fillRect/>
          </a:stretch>
        </p:blipFill>
        <p:spPr>
          <a:xfrm>
            <a:off x="6073825" y="976902"/>
            <a:ext cx="4864402" cy="3721874"/>
          </a:xfrm>
          <a:prstGeom prst="rect">
            <a:avLst/>
          </a:prstGeom>
        </p:spPr>
      </p:pic>
      <p:sp>
        <p:nvSpPr>
          <p:cNvPr id="12" name="TextBox 11">
            <a:extLst>
              <a:ext uri="{FF2B5EF4-FFF2-40B4-BE49-F238E27FC236}">
                <a16:creationId xmlns:a16="http://schemas.microsoft.com/office/drawing/2014/main" id="{1C57080C-5F5C-4841-9489-5CDDAAFAEC9B}"/>
              </a:ext>
            </a:extLst>
          </p:cNvPr>
          <p:cNvSpPr txBox="1"/>
          <p:nvPr/>
        </p:nvSpPr>
        <p:spPr>
          <a:xfrm>
            <a:off x="8058150" y="3770867"/>
            <a:ext cx="1405346" cy="461665"/>
          </a:xfrm>
          <a:prstGeom prst="rect">
            <a:avLst/>
          </a:prstGeom>
          <a:noFill/>
        </p:spPr>
        <p:txBody>
          <a:bodyPr wrap="square" rtlCol="0">
            <a:spAutoFit/>
          </a:bodyPr>
          <a:lstStyle/>
          <a:p>
            <a:r>
              <a:rPr lang="en-AU" sz="2400" dirty="0"/>
              <a:t>But-2-yne</a:t>
            </a:r>
          </a:p>
        </p:txBody>
      </p:sp>
    </p:spTree>
    <p:extLst>
      <p:ext uri="{BB962C8B-B14F-4D97-AF65-F5344CB8AC3E}">
        <p14:creationId xmlns:p14="http://schemas.microsoft.com/office/powerpoint/2010/main" val="705120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87DA-4577-4841-8351-4B3F3E0D6509}"/>
              </a:ext>
            </a:extLst>
          </p:cNvPr>
          <p:cNvSpPr>
            <a:spLocks noGrp="1"/>
          </p:cNvSpPr>
          <p:nvPr>
            <p:ph type="title"/>
          </p:nvPr>
        </p:nvSpPr>
        <p:spPr/>
        <p:txBody>
          <a:bodyPr/>
          <a:lstStyle/>
          <a:p>
            <a:r>
              <a:rPr lang="en-AU" dirty="0"/>
              <a:t>Properties of Alkynes</a:t>
            </a:r>
          </a:p>
        </p:txBody>
      </p:sp>
      <p:sp>
        <p:nvSpPr>
          <p:cNvPr id="3" name="Content Placeholder 2">
            <a:extLst>
              <a:ext uri="{FF2B5EF4-FFF2-40B4-BE49-F238E27FC236}">
                <a16:creationId xmlns:a16="http://schemas.microsoft.com/office/drawing/2014/main" id="{3E73FD87-18AA-4E9D-9904-A4C3189E5357}"/>
              </a:ext>
            </a:extLst>
          </p:cNvPr>
          <p:cNvSpPr>
            <a:spLocks noGrp="1"/>
          </p:cNvSpPr>
          <p:nvPr>
            <p:ph idx="1"/>
          </p:nvPr>
        </p:nvSpPr>
        <p:spPr/>
        <p:txBody>
          <a:bodyPr/>
          <a:lstStyle/>
          <a:p>
            <a:r>
              <a:rPr lang="en-US" dirty="0"/>
              <a:t>Ethyne, propyne and butyne = gases, C</a:t>
            </a:r>
            <a:r>
              <a:rPr lang="en-US" baseline="-25000" dirty="0"/>
              <a:t>5</a:t>
            </a:r>
            <a:r>
              <a:rPr lang="en-US" dirty="0"/>
              <a:t>-C</a:t>
            </a:r>
            <a:r>
              <a:rPr lang="en-US" baseline="-25000" dirty="0"/>
              <a:t>12</a:t>
            </a:r>
            <a:r>
              <a:rPr lang="en-US" dirty="0"/>
              <a:t> = liquid</a:t>
            </a:r>
          </a:p>
          <a:p>
            <a:r>
              <a:rPr lang="en-US" dirty="0"/>
              <a:t>Boiling Points</a:t>
            </a:r>
          </a:p>
          <a:p>
            <a:pPr lvl="1"/>
            <a:r>
              <a:rPr lang="en-US" dirty="0"/>
              <a:t>Compared to alkanes and alkenes, alkynes have a slightly higher boiling point. Ethane has a boiling point of -88.6°C, while Ethene is -103.7°C and Ethyne has a higher boiling point of -84.0°C.</a:t>
            </a:r>
          </a:p>
          <a:p>
            <a:r>
              <a:rPr lang="en-US" dirty="0"/>
              <a:t>Viscosity of alkynes increases with increased carbon chain length</a:t>
            </a:r>
          </a:p>
          <a:p>
            <a:r>
              <a:rPr lang="en-US" dirty="0"/>
              <a:t>Volatility of alkynes decreases with increased carbon chain length </a:t>
            </a:r>
          </a:p>
          <a:p>
            <a:endParaRPr lang="en-AU" dirty="0"/>
          </a:p>
        </p:txBody>
      </p:sp>
    </p:spTree>
    <p:extLst>
      <p:ext uri="{BB962C8B-B14F-4D97-AF65-F5344CB8AC3E}">
        <p14:creationId xmlns:p14="http://schemas.microsoft.com/office/powerpoint/2010/main" val="3787190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4BEF-267C-41D0-BFCD-7F426AE7FAF2}"/>
              </a:ext>
            </a:extLst>
          </p:cNvPr>
          <p:cNvSpPr>
            <a:spLocks noGrp="1"/>
          </p:cNvSpPr>
          <p:nvPr>
            <p:ph type="title"/>
          </p:nvPr>
        </p:nvSpPr>
        <p:spPr/>
        <p:txBody>
          <a:bodyPr/>
          <a:lstStyle/>
          <a:p>
            <a:r>
              <a:rPr lang="en-AU" dirty="0"/>
              <a:t>Practice questions - Alkynes</a:t>
            </a:r>
          </a:p>
        </p:txBody>
      </p:sp>
      <p:sp>
        <p:nvSpPr>
          <p:cNvPr id="3" name="Content Placeholder 2">
            <a:extLst>
              <a:ext uri="{FF2B5EF4-FFF2-40B4-BE49-F238E27FC236}">
                <a16:creationId xmlns:a16="http://schemas.microsoft.com/office/drawing/2014/main" id="{22CDB8F5-B99B-452F-9F70-F5B26A3E2BAD}"/>
              </a:ext>
            </a:extLst>
          </p:cNvPr>
          <p:cNvSpPr>
            <a:spLocks noGrp="1"/>
          </p:cNvSpPr>
          <p:nvPr>
            <p:ph idx="1"/>
          </p:nvPr>
        </p:nvSpPr>
        <p:spPr>
          <a:xfrm>
            <a:off x="1451579" y="1853754"/>
            <a:ext cx="9603275" cy="4199727"/>
          </a:xfrm>
        </p:spPr>
        <p:txBody>
          <a:bodyPr>
            <a:normAutofit lnSpcReduction="10000"/>
          </a:bodyPr>
          <a:lstStyle/>
          <a:p>
            <a:pPr marL="0" indent="0">
              <a:buNone/>
            </a:pPr>
            <a:r>
              <a:rPr lang="en-AU" dirty="0"/>
              <a:t>1) Oct-6-yne</a:t>
            </a:r>
          </a:p>
          <a:p>
            <a:pPr marL="457200" lvl="1" indent="0">
              <a:buNone/>
            </a:pPr>
            <a:r>
              <a:rPr lang="en-AU" dirty="0"/>
              <a:t>a) Draw the molecular structure</a:t>
            </a:r>
          </a:p>
          <a:p>
            <a:pPr marL="457200" lvl="1" indent="0">
              <a:buNone/>
            </a:pPr>
            <a:r>
              <a:rPr lang="en-AU" dirty="0"/>
              <a:t>b) Give the condensed molecular structure</a:t>
            </a:r>
          </a:p>
          <a:p>
            <a:pPr marL="457200" lvl="1" indent="0">
              <a:buNone/>
            </a:pPr>
            <a:r>
              <a:rPr lang="en-AU" dirty="0"/>
              <a:t>c) Write the molecular formula</a:t>
            </a:r>
          </a:p>
          <a:p>
            <a:pPr marL="0" indent="0">
              <a:buNone/>
            </a:pPr>
            <a:r>
              <a:rPr lang="en-AU" dirty="0"/>
              <a:t>2)</a:t>
            </a:r>
            <a:endParaRPr lang="en-US" dirty="0"/>
          </a:p>
          <a:p>
            <a:pPr lvl="1"/>
            <a:endParaRPr lang="en-US" dirty="0"/>
          </a:p>
          <a:p>
            <a:pPr lvl="1"/>
            <a:endParaRPr lang="en-US" dirty="0"/>
          </a:p>
          <a:p>
            <a:pPr lvl="1"/>
            <a:endParaRPr lang="en-US" dirty="0"/>
          </a:p>
          <a:p>
            <a:pPr lvl="1"/>
            <a:r>
              <a:rPr lang="en-US" dirty="0"/>
              <a:t>Name the Alkyne</a:t>
            </a:r>
          </a:p>
          <a:p>
            <a:pPr lvl="1"/>
            <a:r>
              <a:rPr lang="en-US" dirty="0"/>
              <a:t>Give the condensed molecular structure</a:t>
            </a:r>
          </a:p>
          <a:p>
            <a:pPr lvl="1"/>
            <a:r>
              <a:rPr lang="en-US" dirty="0"/>
              <a:t>Write the molecular formula</a:t>
            </a:r>
            <a:endParaRPr lang="en-AU" dirty="0"/>
          </a:p>
        </p:txBody>
      </p:sp>
      <p:pic>
        <p:nvPicPr>
          <p:cNvPr id="4" name="Picture 3">
            <a:extLst>
              <a:ext uri="{FF2B5EF4-FFF2-40B4-BE49-F238E27FC236}">
                <a16:creationId xmlns:a16="http://schemas.microsoft.com/office/drawing/2014/main" id="{EDB669A3-9900-4981-9DE7-7354BC7F0195}"/>
              </a:ext>
            </a:extLst>
          </p:cNvPr>
          <p:cNvPicPr>
            <a:picLocks noChangeAspect="1"/>
          </p:cNvPicPr>
          <p:nvPr/>
        </p:nvPicPr>
        <p:blipFill rotWithShape="1">
          <a:blip r:embed="rId3"/>
          <a:srcRect l="11906" t="45623" r="59219" b="32075"/>
          <a:stretch/>
        </p:blipFill>
        <p:spPr>
          <a:xfrm>
            <a:off x="1880204" y="3552669"/>
            <a:ext cx="2972472" cy="1290794"/>
          </a:xfrm>
          <a:prstGeom prst="rect">
            <a:avLst/>
          </a:prstGeom>
        </p:spPr>
      </p:pic>
    </p:spTree>
    <p:extLst>
      <p:ext uri="{BB962C8B-B14F-4D97-AF65-F5344CB8AC3E}">
        <p14:creationId xmlns:p14="http://schemas.microsoft.com/office/powerpoint/2010/main" val="22960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E035FED-A279-4D67-8FB7-F6AA044BC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166C1E7-A4F3-41CC-8B25-06A2611145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36F91AB-9B36-40E5-A5CA-0ECA9333132F}"/>
              </a:ext>
            </a:extLst>
          </p:cNvPr>
          <p:cNvSpPr>
            <a:spLocks noGrp="1"/>
          </p:cNvSpPr>
          <p:nvPr>
            <p:ph type="title"/>
          </p:nvPr>
        </p:nvSpPr>
        <p:spPr>
          <a:xfrm>
            <a:off x="1451580" y="804520"/>
            <a:ext cx="3530157" cy="1049235"/>
          </a:xfrm>
        </p:spPr>
        <p:txBody>
          <a:bodyPr>
            <a:normAutofit/>
          </a:bodyPr>
          <a:lstStyle/>
          <a:p>
            <a:r>
              <a:rPr lang="en-AU" dirty="0"/>
              <a:t>Carbon</a:t>
            </a:r>
          </a:p>
        </p:txBody>
      </p:sp>
      <p:sp>
        <p:nvSpPr>
          <p:cNvPr id="58" name="Rectangle 57">
            <a:extLst>
              <a:ext uri="{FF2B5EF4-FFF2-40B4-BE49-F238E27FC236}">
                <a16:creationId xmlns:a16="http://schemas.microsoft.com/office/drawing/2014/main" id="{FE55C578-934C-4F34-B2F2-3E698A0074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773F549-2109-487D-9DE6-5A99322DE116}"/>
              </a:ext>
            </a:extLst>
          </p:cNvPr>
          <p:cNvSpPr>
            <a:spLocks noGrp="1"/>
          </p:cNvSpPr>
          <p:nvPr>
            <p:ph idx="1"/>
          </p:nvPr>
        </p:nvSpPr>
        <p:spPr>
          <a:xfrm>
            <a:off x="1451581" y="2015732"/>
            <a:ext cx="3526523" cy="3450613"/>
          </a:xfrm>
        </p:spPr>
        <p:txBody>
          <a:bodyPr>
            <a:normAutofit/>
          </a:bodyPr>
          <a:lstStyle/>
          <a:p>
            <a:r>
              <a:rPr lang="en-AU" dirty="0">
                <a:hlinkClick r:id="rId3"/>
              </a:rPr>
              <a:t>http://molview.org/?cid=297</a:t>
            </a:r>
            <a:endParaRPr lang="en-AU" dirty="0"/>
          </a:p>
          <a:p>
            <a:r>
              <a:rPr lang="en-AU" dirty="0"/>
              <a:t>Carbon’s bonding capacity = 4 </a:t>
            </a:r>
          </a:p>
          <a:p>
            <a:r>
              <a:rPr lang="en-AU" dirty="0"/>
              <a:t>Can form 4 covalent bonds</a:t>
            </a:r>
          </a:p>
          <a:p>
            <a:r>
              <a:rPr lang="en-AU" dirty="0"/>
              <a:t>There are 4 valence electrons </a:t>
            </a:r>
          </a:p>
          <a:p>
            <a:r>
              <a:rPr lang="en-AU" dirty="0"/>
              <a:t>Sharing 1 valence electron forms a covalent bond</a:t>
            </a:r>
          </a:p>
          <a:p>
            <a:endParaRPr lang="en-AU" dirty="0"/>
          </a:p>
        </p:txBody>
      </p:sp>
      <p:grpSp>
        <p:nvGrpSpPr>
          <p:cNvPr id="60" name="Group 59">
            <a:extLst>
              <a:ext uri="{FF2B5EF4-FFF2-40B4-BE49-F238E27FC236}">
                <a16:creationId xmlns:a16="http://schemas.microsoft.com/office/drawing/2014/main" id="{2A8DC3E1-897A-4B8E-AE24-5F376D6AF9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61" name="Rectangle 60">
              <a:extLst>
                <a:ext uri="{FF2B5EF4-FFF2-40B4-BE49-F238E27FC236}">
                  <a16:creationId xmlns:a16="http://schemas.microsoft.com/office/drawing/2014/main" id="{2DF8CA68-4252-4B25-9BDC-25209D36C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17D1AE0-44E3-444A-B876-798D1095A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5234C8E4-A784-4109-80E3-92A11748B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099"/>
            <a:ext cx="5127476"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C3F0BB-CE32-4E68-94CB-C9598DD4A03C}"/>
              </a:ext>
            </a:extLst>
          </p:cNvPr>
          <p:cNvPicPr>
            <a:picLocks noChangeAspect="1"/>
          </p:cNvPicPr>
          <p:nvPr/>
        </p:nvPicPr>
        <p:blipFill>
          <a:blip r:embed="rId4"/>
          <a:stretch>
            <a:fillRect/>
          </a:stretch>
        </p:blipFill>
        <p:spPr>
          <a:xfrm>
            <a:off x="6352890" y="1116346"/>
            <a:ext cx="1811710" cy="1850258"/>
          </a:xfrm>
          <a:prstGeom prst="rect">
            <a:avLst/>
          </a:prstGeom>
        </p:spPr>
      </p:pic>
      <p:pic>
        <p:nvPicPr>
          <p:cNvPr id="11" name="Picture 10">
            <a:extLst>
              <a:ext uri="{FF2B5EF4-FFF2-40B4-BE49-F238E27FC236}">
                <a16:creationId xmlns:a16="http://schemas.microsoft.com/office/drawing/2014/main" id="{71571490-C630-408C-BE04-3884DBE2905E}"/>
              </a:ext>
            </a:extLst>
          </p:cNvPr>
          <p:cNvPicPr>
            <a:picLocks noChangeAspect="1"/>
          </p:cNvPicPr>
          <p:nvPr/>
        </p:nvPicPr>
        <p:blipFill>
          <a:blip r:embed="rId5"/>
          <a:stretch>
            <a:fillRect/>
          </a:stretch>
        </p:blipFill>
        <p:spPr>
          <a:xfrm>
            <a:off x="8644287" y="1124571"/>
            <a:ext cx="2213707" cy="1842033"/>
          </a:xfrm>
          <a:prstGeom prst="rect">
            <a:avLst/>
          </a:prstGeom>
        </p:spPr>
      </p:pic>
      <p:pic>
        <p:nvPicPr>
          <p:cNvPr id="13" name="Picture 12" descr="A close up of a logo&#10;&#10;Description automatically generated">
            <a:extLst>
              <a:ext uri="{FF2B5EF4-FFF2-40B4-BE49-F238E27FC236}">
                <a16:creationId xmlns:a16="http://schemas.microsoft.com/office/drawing/2014/main" id="{2940D0B7-BD3A-4F05-9DAD-4E74289BF395}"/>
              </a:ext>
            </a:extLst>
          </p:cNvPr>
          <p:cNvPicPr>
            <a:picLocks noChangeAspect="1"/>
          </p:cNvPicPr>
          <p:nvPr/>
        </p:nvPicPr>
        <p:blipFill>
          <a:blip r:embed="rId6"/>
          <a:stretch>
            <a:fillRect/>
          </a:stretch>
        </p:blipFill>
        <p:spPr>
          <a:xfrm>
            <a:off x="6331268" y="3131195"/>
            <a:ext cx="1851321" cy="1851321"/>
          </a:xfrm>
          <a:prstGeom prst="rect">
            <a:avLst/>
          </a:prstGeom>
        </p:spPr>
      </p:pic>
      <p:pic>
        <p:nvPicPr>
          <p:cNvPr id="12" name="Picture 11" descr="A close up of a necklace&#10;&#10;Description automatically generated">
            <a:extLst>
              <a:ext uri="{FF2B5EF4-FFF2-40B4-BE49-F238E27FC236}">
                <a16:creationId xmlns:a16="http://schemas.microsoft.com/office/drawing/2014/main" id="{CD158E0D-CA7B-4DD2-8A24-E6EFAD61C18F}"/>
              </a:ext>
            </a:extLst>
          </p:cNvPr>
          <p:cNvPicPr>
            <a:picLocks noChangeAspect="1"/>
          </p:cNvPicPr>
          <p:nvPr/>
        </p:nvPicPr>
        <p:blipFill>
          <a:blip r:embed="rId7"/>
          <a:stretch>
            <a:fillRect/>
          </a:stretch>
        </p:blipFill>
        <p:spPr>
          <a:xfrm>
            <a:off x="8799930" y="3131196"/>
            <a:ext cx="1898791" cy="1851321"/>
          </a:xfrm>
          <a:prstGeom prst="rect">
            <a:avLst/>
          </a:prstGeom>
        </p:spPr>
      </p:pic>
      <p:pic>
        <p:nvPicPr>
          <p:cNvPr id="66" name="Picture 65">
            <a:extLst>
              <a:ext uri="{FF2B5EF4-FFF2-40B4-BE49-F238E27FC236}">
                <a16:creationId xmlns:a16="http://schemas.microsoft.com/office/drawing/2014/main" id="{6273A650-711D-49DE-A700-D8ACB74BCC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8" name="Straight Connector 67">
            <a:extLst>
              <a:ext uri="{FF2B5EF4-FFF2-40B4-BE49-F238E27FC236}">
                <a16:creationId xmlns:a16="http://schemas.microsoft.com/office/drawing/2014/main" id="{24B60F9D-E18D-4BB1-AD10-6C909A50A9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813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B1FF-EA16-4386-9C39-0AB1FCAEF1F8}"/>
              </a:ext>
            </a:extLst>
          </p:cNvPr>
          <p:cNvSpPr>
            <a:spLocks noGrp="1"/>
          </p:cNvSpPr>
          <p:nvPr>
            <p:ph type="title"/>
          </p:nvPr>
        </p:nvSpPr>
        <p:spPr/>
        <p:txBody>
          <a:bodyPr/>
          <a:lstStyle/>
          <a:p>
            <a:r>
              <a:rPr lang="en-AU" dirty="0"/>
              <a:t>cycloalkanes</a:t>
            </a:r>
          </a:p>
        </p:txBody>
      </p:sp>
      <p:sp>
        <p:nvSpPr>
          <p:cNvPr id="3" name="Content Placeholder 2">
            <a:extLst>
              <a:ext uri="{FF2B5EF4-FFF2-40B4-BE49-F238E27FC236}">
                <a16:creationId xmlns:a16="http://schemas.microsoft.com/office/drawing/2014/main" id="{D166F7A4-85B8-47D9-BFA6-9C1CE226F4CB}"/>
              </a:ext>
            </a:extLst>
          </p:cNvPr>
          <p:cNvSpPr>
            <a:spLocks noGrp="1"/>
          </p:cNvSpPr>
          <p:nvPr>
            <p:ph idx="1"/>
          </p:nvPr>
        </p:nvSpPr>
        <p:spPr/>
        <p:txBody>
          <a:bodyPr/>
          <a:lstStyle/>
          <a:p>
            <a:r>
              <a:rPr lang="en-US" dirty="0"/>
              <a:t>Rings of carbon atoms with distinguishing chemical properties = cycloalkanes</a:t>
            </a:r>
          </a:p>
          <a:p>
            <a:r>
              <a:rPr lang="en-US" dirty="0"/>
              <a:t>Cycloalkanes only contain carbon-hydrogen bonds and carbon-carbon single bonds, but in cycloalkanes, the carbon atoms are joined in a ring</a:t>
            </a:r>
          </a:p>
          <a:p>
            <a:r>
              <a:rPr lang="en-US" dirty="0"/>
              <a:t>The smallest cycloalkane is cyclopropane</a:t>
            </a:r>
          </a:p>
          <a:p>
            <a:r>
              <a:rPr lang="en-AU" dirty="0"/>
              <a:t>Formula = C</a:t>
            </a:r>
            <a:r>
              <a:rPr lang="en-AU" baseline="-25000" dirty="0"/>
              <a:t>n</a:t>
            </a:r>
            <a:r>
              <a:rPr lang="en-AU" dirty="0"/>
              <a:t>H</a:t>
            </a:r>
            <a:r>
              <a:rPr lang="en-AU" baseline="-25000" dirty="0"/>
              <a:t>2n</a:t>
            </a:r>
          </a:p>
        </p:txBody>
      </p:sp>
      <p:pic>
        <p:nvPicPr>
          <p:cNvPr id="8" name="Picture 7">
            <a:extLst>
              <a:ext uri="{FF2B5EF4-FFF2-40B4-BE49-F238E27FC236}">
                <a16:creationId xmlns:a16="http://schemas.microsoft.com/office/drawing/2014/main" id="{F68BC8CC-B222-471D-B4A1-8FF8F1502A8A}"/>
              </a:ext>
            </a:extLst>
          </p:cNvPr>
          <p:cNvPicPr>
            <a:picLocks noChangeAspect="1"/>
          </p:cNvPicPr>
          <p:nvPr/>
        </p:nvPicPr>
        <p:blipFill>
          <a:blip r:embed="rId2"/>
          <a:stretch>
            <a:fillRect/>
          </a:stretch>
        </p:blipFill>
        <p:spPr>
          <a:xfrm>
            <a:off x="3966149" y="4092472"/>
            <a:ext cx="7587050" cy="2543175"/>
          </a:xfrm>
          <a:prstGeom prst="rect">
            <a:avLst/>
          </a:prstGeom>
        </p:spPr>
      </p:pic>
    </p:spTree>
    <p:extLst>
      <p:ext uri="{BB962C8B-B14F-4D97-AF65-F5344CB8AC3E}">
        <p14:creationId xmlns:p14="http://schemas.microsoft.com/office/powerpoint/2010/main" val="4085079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B773B94-2A93-4C49-B745-917CF16EFF11}"/>
              </a:ext>
            </a:extLst>
          </p:cNvPr>
          <p:cNvSpPr>
            <a:spLocks noGrp="1"/>
          </p:cNvSpPr>
          <p:nvPr>
            <p:ph type="title"/>
          </p:nvPr>
        </p:nvSpPr>
        <p:spPr>
          <a:xfrm>
            <a:off x="1451580" y="804520"/>
            <a:ext cx="3530157" cy="1049235"/>
          </a:xfrm>
        </p:spPr>
        <p:txBody>
          <a:bodyPr>
            <a:normAutofit/>
          </a:bodyPr>
          <a:lstStyle/>
          <a:p>
            <a:r>
              <a:rPr lang="en-AU" dirty="0"/>
              <a:t>Naming cycloalkanes</a:t>
            </a:r>
          </a:p>
        </p:txBody>
      </p:sp>
      <p:sp>
        <p:nvSpPr>
          <p:cNvPr id="15" name="Rectangle 14">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70B33AC-7D1D-4BC5-9F9A-83CF0F96EDD3}"/>
              </a:ext>
            </a:extLst>
          </p:cNvPr>
          <p:cNvSpPr>
            <a:spLocks noGrp="1"/>
          </p:cNvSpPr>
          <p:nvPr>
            <p:ph idx="1"/>
          </p:nvPr>
        </p:nvSpPr>
        <p:spPr>
          <a:xfrm>
            <a:off x="1451581" y="2015732"/>
            <a:ext cx="3526523" cy="3450613"/>
          </a:xfrm>
        </p:spPr>
        <p:txBody>
          <a:bodyPr>
            <a:normAutofit/>
          </a:bodyPr>
          <a:lstStyle/>
          <a:p>
            <a:r>
              <a:rPr lang="en-AU" dirty="0"/>
              <a:t>Use the number of carbons in the ring to determine the prefix prop, but, pent, hex, </a:t>
            </a:r>
            <a:r>
              <a:rPr lang="en-AU" dirty="0" err="1"/>
              <a:t>hept</a:t>
            </a:r>
            <a:r>
              <a:rPr lang="en-AU" dirty="0"/>
              <a:t>, oct.</a:t>
            </a:r>
          </a:p>
          <a:p>
            <a:r>
              <a:rPr lang="en-AU" dirty="0"/>
              <a:t>Suffix = </a:t>
            </a:r>
            <a:r>
              <a:rPr lang="en-AU" dirty="0" err="1"/>
              <a:t>ane</a:t>
            </a:r>
            <a:endParaRPr lang="en-AU" dirty="0"/>
          </a:p>
          <a:p>
            <a:r>
              <a:rPr lang="en-AU" dirty="0"/>
              <a:t>Place cyclo- in front</a:t>
            </a:r>
          </a:p>
          <a:p>
            <a:r>
              <a:rPr lang="en-AU" dirty="0"/>
              <a:t>E.g. cyclopentane, </a:t>
            </a:r>
            <a:r>
              <a:rPr lang="en-AU" dirty="0" err="1"/>
              <a:t>cyclobutane</a:t>
            </a:r>
            <a:endParaRPr lang="en-AU" dirty="0"/>
          </a:p>
        </p:txBody>
      </p:sp>
      <p:grpSp>
        <p:nvGrpSpPr>
          <p:cNvPr id="17" name="Group 16">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8" name="Rectangle 17">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9F8AA4-5DBB-46A9-98D1-035FC3AEFF43}"/>
              </a:ext>
            </a:extLst>
          </p:cNvPr>
          <p:cNvPicPr>
            <a:picLocks noChangeAspect="1"/>
          </p:cNvPicPr>
          <p:nvPr/>
        </p:nvPicPr>
        <p:blipFill rotWithShape="1">
          <a:blip r:embed="rId2"/>
          <a:srcRect l="18633" t="23737" r="46328" b="11712"/>
          <a:stretch/>
        </p:blipFill>
        <p:spPr>
          <a:xfrm>
            <a:off x="6639279" y="1116345"/>
            <a:ext cx="3730844" cy="3866172"/>
          </a:xfrm>
          <a:prstGeom prst="rect">
            <a:avLst/>
          </a:prstGeom>
        </p:spPr>
      </p:pic>
      <p:pic>
        <p:nvPicPr>
          <p:cNvPr id="23" name="Picture 22">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179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7591BB1-FB51-4382-916D-B654E533A02D}"/>
              </a:ext>
            </a:extLst>
          </p:cNvPr>
          <p:cNvSpPr>
            <a:spLocks noGrp="1"/>
          </p:cNvSpPr>
          <p:nvPr>
            <p:ph type="title"/>
          </p:nvPr>
        </p:nvSpPr>
        <p:spPr>
          <a:xfrm>
            <a:off x="1451580" y="804520"/>
            <a:ext cx="3530157" cy="1049235"/>
          </a:xfrm>
        </p:spPr>
        <p:txBody>
          <a:bodyPr>
            <a:normAutofit/>
          </a:bodyPr>
          <a:lstStyle/>
          <a:p>
            <a:r>
              <a:rPr lang="en-AU" dirty="0"/>
              <a:t>cycloalkenes</a:t>
            </a:r>
          </a:p>
        </p:txBody>
      </p:sp>
      <p:sp>
        <p:nvSpPr>
          <p:cNvPr id="15" name="Rectangle 14">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1A8442FD-D054-420E-A106-B721E4612915}"/>
              </a:ext>
            </a:extLst>
          </p:cNvPr>
          <p:cNvSpPr>
            <a:spLocks noGrp="1"/>
          </p:cNvSpPr>
          <p:nvPr>
            <p:ph idx="1"/>
          </p:nvPr>
        </p:nvSpPr>
        <p:spPr>
          <a:xfrm>
            <a:off x="1451581" y="2015732"/>
            <a:ext cx="3526523" cy="3450613"/>
          </a:xfrm>
        </p:spPr>
        <p:txBody>
          <a:bodyPr>
            <a:normAutofit/>
          </a:bodyPr>
          <a:lstStyle/>
          <a:p>
            <a:r>
              <a:rPr lang="en-US" dirty="0"/>
              <a:t>Cycloalkenes have the general formula C</a:t>
            </a:r>
            <a:r>
              <a:rPr lang="en-US" baseline="-25000" dirty="0"/>
              <a:t>n</a:t>
            </a:r>
            <a:r>
              <a:rPr lang="en-US" dirty="0"/>
              <a:t>H2</a:t>
            </a:r>
            <a:r>
              <a:rPr lang="en-US" baseline="-25000" dirty="0"/>
              <a:t>(n-m)</a:t>
            </a:r>
            <a:r>
              <a:rPr lang="en-US" dirty="0"/>
              <a:t>.   The letter m represents the number of double bonds.  Thus, </a:t>
            </a:r>
            <a:r>
              <a:rPr lang="en-US" dirty="0" err="1"/>
              <a:t>cyclopropene</a:t>
            </a:r>
            <a:r>
              <a:rPr lang="en-US" dirty="0"/>
              <a:t> has the formula C</a:t>
            </a:r>
            <a:r>
              <a:rPr lang="en-US" baseline="-25000" dirty="0"/>
              <a:t>3</a:t>
            </a:r>
            <a:r>
              <a:rPr lang="en-US" dirty="0"/>
              <a:t>H</a:t>
            </a:r>
            <a:r>
              <a:rPr lang="en-US" baseline="-25000" dirty="0"/>
              <a:t>4</a:t>
            </a:r>
            <a:r>
              <a:rPr lang="en-US" dirty="0"/>
              <a:t> while that of cyclobutene is C</a:t>
            </a:r>
            <a:r>
              <a:rPr lang="en-US" baseline="-25000" dirty="0"/>
              <a:t>4</a:t>
            </a:r>
            <a:r>
              <a:rPr lang="en-US" dirty="0"/>
              <a:t>H</a:t>
            </a:r>
            <a:r>
              <a:rPr lang="en-US" baseline="-25000" dirty="0"/>
              <a:t>6</a:t>
            </a:r>
            <a:r>
              <a:rPr lang="en-US" dirty="0"/>
              <a:t>. </a:t>
            </a:r>
            <a:endParaRPr lang="en-AU" dirty="0"/>
          </a:p>
        </p:txBody>
      </p:sp>
      <p:grpSp>
        <p:nvGrpSpPr>
          <p:cNvPr id="17" name="Group 16">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8" name="Rectangle 17">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C8B012-13AA-4CFB-8753-DF4369231F60}"/>
              </a:ext>
            </a:extLst>
          </p:cNvPr>
          <p:cNvPicPr>
            <a:picLocks noChangeAspect="1"/>
          </p:cNvPicPr>
          <p:nvPr/>
        </p:nvPicPr>
        <p:blipFill>
          <a:blip r:embed="rId3"/>
          <a:stretch>
            <a:fillRect/>
          </a:stretch>
        </p:blipFill>
        <p:spPr>
          <a:xfrm>
            <a:off x="6422656" y="1116345"/>
            <a:ext cx="4164090" cy="3866172"/>
          </a:xfrm>
          <a:prstGeom prst="rect">
            <a:avLst/>
          </a:prstGeom>
        </p:spPr>
      </p:pic>
      <p:pic>
        <p:nvPicPr>
          <p:cNvPr id="23" name="Picture 22">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550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F8DC7E2-86AD-4AC2-9EC1-7E8B7257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DE2C290-3677-4DE0-AE6D-2B4DB5FBCE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35237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B773B94-2A93-4C49-B745-917CF16EFF11}"/>
              </a:ext>
            </a:extLst>
          </p:cNvPr>
          <p:cNvSpPr>
            <a:spLocks noGrp="1"/>
          </p:cNvSpPr>
          <p:nvPr>
            <p:ph type="title"/>
          </p:nvPr>
        </p:nvSpPr>
        <p:spPr>
          <a:xfrm>
            <a:off x="1451580" y="804519"/>
            <a:ext cx="3525184" cy="1049235"/>
          </a:xfrm>
        </p:spPr>
        <p:txBody>
          <a:bodyPr>
            <a:normAutofit/>
          </a:bodyPr>
          <a:lstStyle/>
          <a:p>
            <a:r>
              <a:rPr lang="en-AU" dirty="0"/>
              <a:t>Naming cycloalkenes</a:t>
            </a:r>
          </a:p>
        </p:txBody>
      </p:sp>
      <p:sp>
        <p:nvSpPr>
          <p:cNvPr id="34" name="Rectangle 33">
            <a:extLst>
              <a:ext uri="{FF2B5EF4-FFF2-40B4-BE49-F238E27FC236}">
                <a16:creationId xmlns:a16="http://schemas.microsoft.com/office/drawing/2014/main" id="{909D032D-E82B-4E2A-B0B8-325C49D6E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70B33AC-7D1D-4BC5-9F9A-83CF0F96EDD3}"/>
              </a:ext>
            </a:extLst>
          </p:cNvPr>
          <p:cNvSpPr>
            <a:spLocks noGrp="1"/>
          </p:cNvSpPr>
          <p:nvPr>
            <p:ph idx="1"/>
          </p:nvPr>
        </p:nvSpPr>
        <p:spPr>
          <a:xfrm>
            <a:off x="1451581" y="2015732"/>
            <a:ext cx="3526523" cy="3450613"/>
          </a:xfrm>
        </p:spPr>
        <p:txBody>
          <a:bodyPr>
            <a:normAutofit/>
          </a:bodyPr>
          <a:lstStyle/>
          <a:p>
            <a:r>
              <a:rPr lang="en-AU" dirty="0"/>
              <a:t>Use the number of carbons in the ring to determine the prefix prop, but, pent, hex, </a:t>
            </a:r>
            <a:r>
              <a:rPr lang="en-AU" dirty="0" err="1"/>
              <a:t>hept</a:t>
            </a:r>
            <a:r>
              <a:rPr lang="en-AU" dirty="0"/>
              <a:t>, oct.</a:t>
            </a:r>
          </a:p>
          <a:p>
            <a:r>
              <a:rPr lang="en-AU" dirty="0"/>
              <a:t>Suffix = </a:t>
            </a:r>
            <a:r>
              <a:rPr lang="en-AU" dirty="0" err="1"/>
              <a:t>ene</a:t>
            </a:r>
            <a:endParaRPr lang="en-AU" dirty="0"/>
          </a:p>
          <a:p>
            <a:r>
              <a:rPr lang="en-AU" dirty="0"/>
              <a:t>Place cyclo- in front</a:t>
            </a:r>
          </a:p>
          <a:p>
            <a:r>
              <a:rPr lang="en-AU" dirty="0"/>
              <a:t>E.g. cyclopentene, cyclobutene</a:t>
            </a:r>
          </a:p>
        </p:txBody>
      </p:sp>
      <p:grpSp>
        <p:nvGrpSpPr>
          <p:cNvPr id="36" name="Group 35">
            <a:extLst>
              <a:ext uri="{FF2B5EF4-FFF2-40B4-BE49-F238E27FC236}">
                <a16:creationId xmlns:a16="http://schemas.microsoft.com/office/drawing/2014/main" id="{7C60AE24-4C38-46BB-88CB-780ACDCEC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37" name="Rectangle 36">
              <a:extLst>
                <a:ext uri="{FF2B5EF4-FFF2-40B4-BE49-F238E27FC236}">
                  <a16:creationId xmlns:a16="http://schemas.microsoft.com/office/drawing/2014/main" id="{B86297A6-69FE-430E-A97F-2116D5BDDC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5C8F35E-39E0-4068-926A-1F3CAAB21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080DEC52-BEE2-46CC-8C33-6BC9AC9D6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8" y="977099"/>
            <a:ext cx="5123274"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36EFAE-02FA-4043-AA57-696086B03114}"/>
              </a:ext>
            </a:extLst>
          </p:cNvPr>
          <p:cNvPicPr>
            <a:picLocks noChangeAspect="1"/>
          </p:cNvPicPr>
          <p:nvPr/>
        </p:nvPicPr>
        <p:blipFill>
          <a:blip r:embed="rId3"/>
          <a:stretch>
            <a:fillRect/>
          </a:stretch>
        </p:blipFill>
        <p:spPr>
          <a:xfrm>
            <a:off x="6094411" y="1606857"/>
            <a:ext cx="2328669" cy="2884085"/>
          </a:xfrm>
          <a:prstGeom prst="rect">
            <a:avLst/>
          </a:prstGeom>
        </p:spPr>
      </p:pic>
      <p:pic>
        <p:nvPicPr>
          <p:cNvPr id="10" name="Picture 9">
            <a:extLst>
              <a:ext uri="{FF2B5EF4-FFF2-40B4-BE49-F238E27FC236}">
                <a16:creationId xmlns:a16="http://schemas.microsoft.com/office/drawing/2014/main" id="{F20EAE5D-7F43-4AA8-88BB-F923FEF8054C}"/>
              </a:ext>
            </a:extLst>
          </p:cNvPr>
          <p:cNvPicPr>
            <a:picLocks noChangeAspect="1"/>
          </p:cNvPicPr>
          <p:nvPr/>
        </p:nvPicPr>
        <p:blipFill>
          <a:blip r:embed="rId4"/>
          <a:stretch>
            <a:fillRect/>
          </a:stretch>
        </p:blipFill>
        <p:spPr>
          <a:xfrm>
            <a:off x="8586806" y="1807819"/>
            <a:ext cx="2328670" cy="2482160"/>
          </a:xfrm>
          <a:prstGeom prst="rect">
            <a:avLst/>
          </a:prstGeom>
        </p:spPr>
      </p:pic>
      <p:pic>
        <p:nvPicPr>
          <p:cNvPr id="42" name="Picture 41">
            <a:extLst>
              <a:ext uri="{FF2B5EF4-FFF2-40B4-BE49-F238E27FC236}">
                <a16:creationId xmlns:a16="http://schemas.microsoft.com/office/drawing/2014/main" id="{32178FA5-FA3E-4DBE-8027-71F02853CD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4" name="Straight Connector 43">
            <a:extLst>
              <a:ext uri="{FF2B5EF4-FFF2-40B4-BE49-F238E27FC236}">
                <a16:creationId xmlns:a16="http://schemas.microsoft.com/office/drawing/2014/main" id="{05459349-FF0B-4F65-B63C-876E8035C8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719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023E-10C1-4C37-8C9C-2905B0BF5663}"/>
              </a:ext>
            </a:extLst>
          </p:cNvPr>
          <p:cNvSpPr>
            <a:spLocks noGrp="1"/>
          </p:cNvSpPr>
          <p:nvPr>
            <p:ph type="title"/>
          </p:nvPr>
        </p:nvSpPr>
        <p:spPr/>
        <p:txBody>
          <a:bodyPr/>
          <a:lstStyle/>
          <a:p>
            <a:r>
              <a:rPr lang="en-AU" dirty="0"/>
              <a:t>Practice questions cycloalkanes, cycloalkenes</a:t>
            </a:r>
          </a:p>
        </p:txBody>
      </p:sp>
      <p:sp>
        <p:nvSpPr>
          <p:cNvPr id="3" name="Content Placeholder 2">
            <a:extLst>
              <a:ext uri="{FF2B5EF4-FFF2-40B4-BE49-F238E27FC236}">
                <a16:creationId xmlns:a16="http://schemas.microsoft.com/office/drawing/2014/main" id="{3C86EFF5-887F-43F4-A1AA-D25D947B38CC}"/>
              </a:ext>
            </a:extLst>
          </p:cNvPr>
          <p:cNvSpPr>
            <a:spLocks noGrp="1"/>
          </p:cNvSpPr>
          <p:nvPr>
            <p:ph idx="1"/>
          </p:nvPr>
        </p:nvSpPr>
        <p:spPr/>
        <p:txBody>
          <a:bodyPr/>
          <a:lstStyle/>
          <a:p>
            <a:r>
              <a:rPr lang="en-AU" dirty="0"/>
              <a:t>Name, draw the molecular structure and provide the molecular formula for the cycloalkanes with 3-8 carbon atoms</a:t>
            </a:r>
          </a:p>
          <a:p>
            <a:r>
              <a:rPr lang="en-AU" dirty="0"/>
              <a:t>Name, draw the molecular structure and provide the molecular formula for the cycloalkenes with 3-8 carbon atoms</a:t>
            </a:r>
          </a:p>
          <a:p>
            <a:r>
              <a:rPr lang="en-AU" dirty="0"/>
              <a:t>Check your answers using </a:t>
            </a:r>
            <a:r>
              <a:rPr lang="en-AU" dirty="0" err="1"/>
              <a:t>molview</a:t>
            </a:r>
            <a:r>
              <a:rPr lang="en-AU" dirty="0"/>
              <a:t>  </a:t>
            </a:r>
          </a:p>
        </p:txBody>
      </p:sp>
    </p:spTree>
    <p:extLst>
      <p:ext uri="{BB962C8B-B14F-4D97-AF65-F5344CB8AC3E}">
        <p14:creationId xmlns:p14="http://schemas.microsoft.com/office/powerpoint/2010/main" val="2050498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1" name="Straight Connector 10">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FF912F-1D68-4FD6-BCBC-CAB5C785D084}"/>
              </a:ext>
            </a:extLst>
          </p:cNvPr>
          <p:cNvSpPr>
            <a:spLocks noGrp="1"/>
          </p:cNvSpPr>
          <p:nvPr>
            <p:ph type="title"/>
          </p:nvPr>
        </p:nvSpPr>
        <p:spPr>
          <a:xfrm>
            <a:off x="1451580" y="804520"/>
            <a:ext cx="3530157" cy="1049235"/>
          </a:xfrm>
        </p:spPr>
        <p:txBody>
          <a:bodyPr>
            <a:normAutofit/>
          </a:bodyPr>
          <a:lstStyle/>
          <a:p>
            <a:r>
              <a:rPr lang="en-AU" sz="2200" dirty="0"/>
              <a:t>Predicting products of combustion reactions</a:t>
            </a:r>
          </a:p>
        </p:txBody>
      </p:sp>
      <p:sp>
        <p:nvSpPr>
          <p:cNvPr id="13" name="Rectangle 12">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Content Placeholder 2">
            <a:extLst>
              <a:ext uri="{FF2B5EF4-FFF2-40B4-BE49-F238E27FC236}">
                <a16:creationId xmlns:a16="http://schemas.microsoft.com/office/drawing/2014/main" id="{B28942A2-F028-4D1E-B40A-86D1D83E04D1}"/>
              </a:ext>
            </a:extLst>
          </p:cNvPr>
          <p:cNvSpPr>
            <a:spLocks noGrp="1"/>
          </p:cNvSpPr>
          <p:nvPr>
            <p:ph idx="1"/>
          </p:nvPr>
        </p:nvSpPr>
        <p:spPr>
          <a:xfrm>
            <a:off x="1451581" y="2015732"/>
            <a:ext cx="3526523" cy="4037748"/>
          </a:xfrm>
        </p:spPr>
        <p:txBody>
          <a:bodyPr>
            <a:normAutofit/>
          </a:bodyPr>
          <a:lstStyle/>
          <a:p>
            <a:pPr>
              <a:lnSpc>
                <a:spcPct val="110000"/>
              </a:lnSpc>
            </a:pPr>
            <a:r>
              <a:rPr lang="en-AU" sz="1700" dirty="0"/>
              <a:t>Complete combustion - </a:t>
            </a:r>
            <a:r>
              <a:rPr lang="en-US" sz="1700" dirty="0">
                <a:latin typeface="+mj-lt"/>
              </a:rPr>
              <a:t>Lots of Oxygen present</a:t>
            </a:r>
            <a:endParaRPr lang="en-AU" sz="1700" dirty="0"/>
          </a:p>
          <a:p>
            <a:pPr>
              <a:lnSpc>
                <a:spcPct val="110000"/>
              </a:lnSpc>
            </a:pPr>
            <a:r>
              <a:rPr lang="en-AU" sz="1700" dirty="0"/>
              <a:t>Hydrocarbon + O</a:t>
            </a:r>
            <a:r>
              <a:rPr lang="en-AU" sz="1700" baseline="-25000" dirty="0"/>
              <a:t>2(g)</a:t>
            </a:r>
            <a:r>
              <a:rPr lang="en-AU" sz="1700" dirty="0"/>
              <a:t> </a:t>
            </a:r>
            <a:r>
              <a:rPr lang="en-AU" sz="1700" dirty="0">
                <a:latin typeface="+mj-lt"/>
              </a:rPr>
              <a:t>→ CO</a:t>
            </a:r>
            <a:r>
              <a:rPr lang="en-AU" sz="1700" baseline="-25000" dirty="0">
                <a:latin typeface="+mj-lt"/>
              </a:rPr>
              <a:t>2(g)</a:t>
            </a:r>
            <a:r>
              <a:rPr lang="en-AU" sz="1700" dirty="0">
                <a:latin typeface="+mj-lt"/>
              </a:rPr>
              <a:t> + H</a:t>
            </a:r>
            <a:r>
              <a:rPr lang="en-AU" sz="1700" baseline="-25000" dirty="0">
                <a:latin typeface="+mj-lt"/>
              </a:rPr>
              <a:t>2</a:t>
            </a:r>
            <a:r>
              <a:rPr lang="en-AU" sz="1700" dirty="0">
                <a:latin typeface="+mj-lt"/>
              </a:rPr>
              <a:t>O</a:t>
            </a:r>
            <a:r>
              <a:rPr lang="en-AU" sz="1700" baseline="-25000" dirty="0">
                <a:latin typeface="+mj-lt"/>
              </a:rPr>
              <a:t>(g)</a:t>
            </a:r>
            <a:r>
              <a:rPr lang="en-AU" sz="1700" dirty="0">
                <a:latin typeface="+mj-lt"/>
              </a:rPr>
              <a:t> + energy</a:t>
            </a:r>
          </a:p>
          <a:p>
            <a:pPr>
              <a:lnSpc>
                <a:spcPct val="110000"/>
              </a:lnSpc>
            </a:pPr>
            <a:r>
              <a:rPr lang="en-US" sz="1700" dirty="0">
                <a:latin typeface="+mj-lt"/>
              </a:rPr>
              <a:t>Incomplete combustion - Limited amount of oxygen present </a:t>
            </a:r>
          </a:p>
          <a:p>
            <a:pPr>
              <a:lnSpc>
                <a:spcPct val="110000"/>
              </a:lnSpc>
            </a:pPr>
            <a:r>
              <a:rPr lang="en-US" sz="1700" dirty="0">
                <a:latin typeface="+mj-lt"/>
              </a:rPr>
              <a:t>Still yields </a:t>
            </a:r>
            <a:r>
              <a:rPr lang="en-AU" sz="1700" dirty="0">
                <a:latin typeface="+mj-lt"/>
              </a:rPr>
              <a:t>CO</a:t>
            </a:r>
            <a:r>
              <a:rPr lang="en-AU" sz="1700" baseline="-25000" dirty="0">
                <a:latin typeface="+mj-lt"/>
              </a:rPr>
              <a:t>2 </a:t>
            </a:r>
            <a:r>
              <a:rPr lang="en-US" sz="1700" dirty="0">
                <a:latin typeface="+mj-lt"/>
              </a:rPr>
              <a:t> and H</a:t>
            </a:r>
            <a:r>
              <a:rPr lang="en-US" sz="1700" baseline="-25000" dirty="0">
                <a:latin typeface="+mj-lt"/>
              </a:rPr>
              <a:t>2</a:t>
            </a:r>
            <a:r>
              <a:rPr lang="en-US" sz="1700" dirty="0">
                <a:latin typeface="+mj-lt"/>
              </a:rPr>
              <a:t>O</a:t>
            </a:r>
          </a:p>
          <a:p>
            <a:pPr>
              <a:lnSpc>
                <a:spcPct val="110000"/>
              </a:lnSpc>
            </a:pPr>
            <a:r>
              <a:rPr lang="en-US" sz="1700" dirty="0">
                <a:latin typeface="+mj-lt"/>
              </a:rPr>
              <a:t>But also makes toxic by-products CO and C</a:t>
            </a:r>
          </a:p>
          <a:p>
            <a:pPr>
              <a:lnSpc>
                <a:spcPct val="110000"/>
              </a:lnSpc>
            </a:pPr>
            <a:endParaRPr lang="en-AU" sz="1700" dirty="0">
              <a:latin typeface="+mj-lt"/>
            </a:endParaRPr>
          </a:p>
          <a:p>
            <a:pPr>
              <a:lnSpc>
                <a:spcPct val="110000"/>
              </a:lnSpc>
            </a:pPr>
            <a:endParaRPr lang="en-AU" sz="1700" dirty="0">
              <a:latin typeface="+mj-lt"/>
            </a:endParaRPr>
          </a:p>
        </p:txBody>
      </p:sp>
      <p:grpSp>
        <p:nvGrpSpPr>
          <p:cNvPr id="15" name="Group 14">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6" name="Rectangle 15">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19" name="Rectangle 18">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1B4C0367-EF47-43EB-B49A-EEFDD8085F2C}"/>
              </a:ext>
            </a:extLst>
          </p:cNvPr>
          <p:cNvPicPr>
            <a:picLocks noChangeAspect="1"/>
          </p:cNvPicPr>
          <p:nvPr/>
        </p:nvPicPr>
        <p:blipFill>
          <a:blip r:embed="rId3"/>
          <a:stretch>
            <a:fillRect/>
          </a:stretch>
        </p:blipFill>
        <p:spPr>
          <a:xfrm>
            <a:off x="6093926" y="1693370"/>
            <a:ext cx="4821551" cy="2712122"/>
          </a:xfrm>
          <a:prstGeom prst="rect">
            <a:avLst/>
          </a:prstGeom>
        </p:spPr>
      </p:pic>
      <p:pic>
        <p:nvPicPr>
          <p:cNvPr id="21" name="Picture 20">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493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7BA511D-AC22-44B0-AB60-C1F99F91D54D}"/>
              </a:ext>
            </a:extLst>
          </p:cNvPr>
          <p:cNvSpPr>
            <a:spLocks noGrp="1"/>
          </p:cNvSpPr>
          <p:nvPr>
            <p:ph type="title"/>
          </p:nvPr>
        </p:nvSpPr>
        <p:spPr>
          <a:xfrm>
            <a:off x="1451581" y="804520"/>
            <a:ext cx="4958419" cy="1049235"/>
          </a:xfrm>
        </p:spPr>
        <p:txBody>
          <a:bodyPr>
            <a:normAutofit/>
          </a:bodyPr>
          <a:lstStyle/>
          <a:p>
            <a:r>
              <a:rPr lang="en-AU" dirty="0"/>
              <a:t>balancing equations Combustion</a:t>
            </a:r>
          </a:p>
        </p:txBody>
      </p:sp>
      <p:sp>
        <p:nvSpPr>
          <p:cNvPr id="13" name="Rectangle 12">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DB4BA96-C718-41C6-8AAE-54A2142FC305}"/>
              </a:ext>
            </a:extLst>
          </p:cNvPr>
          <p:cNvSpPr>
            <a:spLocks noGrp="1"/>
          </p:cNvSpPr>
          <p:nvPr>
            <p:ph idx="1"/>
          </p:nvPr>
        </p:nvSpPr>
        <p:spPr>
          <a:xfrm>
            <a:off x="1451581" y="2015732"/>
            <a:ext cx="4958419" cy="3450613"/>
          </a:xfrm>
        </p:spPr>
        <p:txBody>
          <a:bodyPr>
            <a:normAutofit/>
          </a:bodyPr>
          <a:lstStyle/>
          <a:p>
            <a:r>
              <a:rPr lang="en-US" dirty="0"/>
              <a:t>Step 1. Balance C</a:t>
            </a:r>
          </a:p>
          <a:p>
            <a:r>
              <a:rPr lang="en-US" dirty="0"/>
              <a:t>Step 2. Balance H</a:t>
            </a:r>
          </a:p>
          <a:p>
            <a:r>
              <a:rPr lang="en-US" dirty="0"/>
              <a:t>Step 3. Balance O, if it is an odd number multiple everything by 2</a:t>
            </a:r>
          </a:p>
          <a:p>
            <a:endParaRPr lang="en-AU" dirty="0"/>
          </a:p>
        </p:txBody>
      </p:sp>
      <p:grpSp>
        <p:nvGrpSpPr>
          <p:cNvPr id="15" name="Group 14">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6" name="Rectangle 15">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8117FD-ED81-41D1-9D82-9BBE32651519}"/>
              </a:ext>
            </a:extLst>
          </p:cNvPr>
          <p:cNvPicPr>
            <a:picLocks noChangeAspect="1"/>
          </p:cNvPicPr>
          <p:nvPr/>
        </p:nvPicPr>
        <p:blipFill>
          <a:blip r:embed="rId2"/>
          <a:stretch>
            <a:fillRect/>
          </a:stretch>
        </p:blipFill>
        <p:spPr>
          <a:xfrm>
            <a:off x="7555450" y="2299425"/>
            <a:ext cx="3360025" cy="1500011"/>
          </a:xfrm>
          <a:prstGeom prst="rect">
            <a:avLst/>
          </a:prstGeom>
        </p:spPr>
      </p:pic>
      <p:pic>
        <p:nvPicPr>
          <p:cNvPr id="21" name="Picture 20">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07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Balancing Combustion Reactions - Chemistry Tutorial">
            <a:hlinkClick r:id="" action="ppaction://media"/>
            <a:extLst>
              <a:ext uri="{FF2B5EF4-FFF2-40B4-BE49-F238E27FC236}">
                <a16:creationId xmlns:a16="http://schemas.microsoft.com/office/drawing/2014/main" id="{F6545649-8952-41FE-A919-C0560F04BD20}"/>
              </a:ext>
            </a:extLst>
          </p:cNvPr>
          <p:cNvPicPr>
            <a:picLocks noGrp="1" noRot="1" noChangeAspect="1"/>
          </p:cNvPicPr>
          <p:nvPr>
            <p:ph idx="1"/>
            <a:videoFile r:link="rId1"/>
          </p:nvPr>
        </p:nvPicPr>
        <p:blipFill>
          <a:blip r:embed="rId4"/>
          <a:stretch>
            <a:fillRect/>
          </a:stretch>
        </p:blipFill>
        <p:spPr>
          <a:xfrm>
            <a:off x="2017658" y="0"/>
            <a:ext cx="9159237" cy="6869429"/>
          </a:xfrm>
          <a:prstGeom prst="rect">
            <a:avLst/>
          </a:prstGeom>
        </p:spPr>
      </p:pic>
    </p:spTree>
    <p:extLst>
      <p:ext uri="{BB962C8B-B14F-4D97-AF65-F5344CB8AC3E}">
        <p14:creationId xmlns:p14="http://schemas.microsoft.com/office/powerpoint/2010/main" val="427981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36D0-9CAD-47A5-92F2-E5440C7DECCC}"/>
              </a:ext>
            </a:extLst>
          </p:cNvPr>
          <p:cNvSpPr>
            <a:spLocks noGrp="1"/>
          </p:cNvSpPr>
          <p:nvPr>
            <p:ph type="title"/>
          </p:nvPr>
        </p:nvSpPr>
        <p:spPr/>
        <p:txBody>
          <a:bodyPr/>
          <a:lstStyle/>
          <a:p>
            <a:r>
              <a:rPr lang="en-AU" dirty="0"/>
              <a:t>Answers – Practice questions Alkanes</a:t>
            </a:r>
          </a:p>
        </p:txBody>
      </p:sp>
      <p:sp>
        <p:nvSpPr>
          <p:cNvPr id="3" name="Content Placeholder 2">
            <a:extLst>
              <a:ext uri="{FF2B5EF4-FFF2-40B4-BE49-F238E27FC236}">
                <a16:creationId xmlns:a16="http://schemas.microsoft.com/office/drawing/2014/main" id="{3C1CD75E-A548-455B-B08A-9E29B5C8598F}"/>
              </a:ext>
            </a:extLst>
          </p:cNvPr>
          <p:cNvSpPr>
            <a:spLocks noGrp="1"/>
          </p:cNvSpPr>
          <p:nvPr>
            <p:ph idx="1"/>
          </p:nvPr>
        </p:nvSpPr>
        <p:spPr/>
        <p:txBody>
          <a:bodyPr>
            <a:normAutofit/>
          </a:bodyPr>
          <a:lstStyle/>
          <a:p>
            <a:pPr marL="0" indent="0">
              <a:buNone/>
            </a:pPr>
            <a:r>
              <a:rPr lang="en-AU" dirty="0"/>
              <a:t>1) Ethane (C2), Butane (C4), Hexane (C6), Octane (C8) </a:t>
            </a:r>
          </a:p>
          <a:p>
            <a:pPr marL="0" indent="0">
              <a:buNone/>
            </a:pPr>
            <a:r>
              <a:rPr lang="en-AU" dirty="0"/>
              <a:t>2) 2CH</a:t>
            </a:r>
            <a:r>
              <a:rPr lang="en-AU" baseline="-25000" dirty="0"/>
              <a:t>3</a:t>
            </a:r>
            <a:r>
              <a:rPr lang="en-AU" dirty="0"/>
              <a:t>CH</a:t>
            </a:r>
            <a:r>
              <a:rPr lang="en-AU" baseline="-25000" dirty="0"/>
              <a:t>2</a:t>
            </a:r>
            <a:r>
              <a:rPr lang="en-AU" dirty="0"/>
              <a:t>CH</a:t>
            </a:r>
            <a:r>
              <a:rPr lang="en-AU" baseline="-25000" dirty="0"/>
              <a:t>2</a:t>
            </a:r>
            <a:r>
              <a:rPr lang="en-AU" dirty="0"/>
              <a:t>CH</a:t>
            </a:r>
            <a:r>
              <a:rPr lang="en-AU" baseline="-25000" dirty="0"/>
              <a:t>3(g) </a:t>
            </a:r>
            <a:r>
              <a:rPr lang="en-AU" dirty="0"/>
              <a:t>+ 13O</a:t>
            </a:r>
            <a:r>
              <a:rPr lang="en-AU" baseline="-25000" dirty="0"/>
              <a:t>2(g)</a:t>
            </a:r>
            <a:r>
              <a:rPr lang="en-AU" dirty="0"/>
              <a:t> → 8CO</a:t>
            </a:r>
            <a:r>
              <a:rPr lang="en-AU" baseline="-25000" dirty="0"/>
              <a:t>2(g) </a:t>
            </a:r>
            <a:r>
              <a:rPr lang="en-AU" dirty="0"/>
              <a:t>+ H</a:t>
            </a:r>
            <a:r>
              <a:rPr lang="en-AU" baseline="-25000" dirty="0"/>
              <a:t>2</a:t>
            </a:r>
            <a:r>
              <a:rPr lang="en-AU" dirty="0"/>
              <a:t>O</a:t>
            </a:r>
            <a:r>
              <a:rPr lang="en-AU" baseline="-25000" dirty="0"/>
              <a:t>(g)</a:t>
            </a:r>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lang="en-AU" dirty="0">
                <a:solidFill>
                  <a:prstClr val="black"/>
                </a:solidFill>
                <a:latin typeface="Gill Sans MT" panose="020B0502020104020203"/>
              </a:rPr>
              <a:t>3) See next slide</a:t>
            </a:r>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en-AU" sz="2000" b="0" i="0" u="none" strike="noStrike" kern="1200" cap="none" spc="0" normalizeH="0" baseline="0" noProof="0" dirty="0">
                <a:ln>
                  <a:noFill/>
                </a:ln>
                <a:solidFill>
                  <a:prstClr val="black"/>
                </a:solidFill>
                <a:effectLst/>
                <a:uLnTx/>
                <a:uFillTx/>
                <a:latin typeface="Gill Sans MT" panose="020B0502020104020203"/>
                <a:ea typeface="+mn-ea"/>
                <a:cs typeface="+mn-cs"/>
              </a:rPr>
              <a:t>4) 2,3–dimethylbutane</a:t>
            </a:r>
          </a:p>
          <a:p>
            <a:pPr marL="0" marR="0" lvl="0" indent="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en-AU" sz="2000" b="0" i="0" u="none" strike="noStrike" kern="1200" cap="none" spc="0" normalizeH="0" baseline="0" noProof="0" dirty="0">
                <a:ln>
                  <a:noFill/>
                </a:ln>
                <a:solidFill>
                  <a:prstClr val="black"/>
                </a:solidFill>
                <a:effectLst/>
                <a:uLnTx/>
                <a:uFillTx/>
                <a:latin typeface="Gill Sans MT" panose="020B0502020104020203"/>
                <a:ea typeface="+mn-ea"/>
                <a:cs typeface="+mn-cs"/>
              </a:rPr>
              <a:t>    3,3-dimethyl-4-ethylheptane </a:t>
            </a:r>
          </a:p>
          <a:p>
            <a:pPr marL="0" indent="0">
              <a:buNone/>
            </a:pPr>
            <a:endParaRPr lang="en-AU" baseline="-25000" dirty="0"/>
          </a:p>
        </p:txBody>
      </p:sp>
    </p:spTree>
    <p:extLst>
      <p:ext uri="{BB962C8B-B14F-4D97-AF65-F5344CB8AC3E}">
        <p14:creationId xmlns:p14="http://schemas.microsoft.com/office/powerpoint/2010/main" val="134577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9C4C-D9CD-499C-9B27-05D32A8D1886}"/>
              </a:ext>
            </a:extLst>
          </p:cNvPr>
          <p:cNvSpPr>
            <a:spLocks noGrp="1"/>
          </p:cNvSpPr>
          <p:nvPr>
            <p:ph type="title"/>
          </p:nvPr>
        </p:nvSpPr>
        <p:spPr/>
        <p:txBody>
          <a:bodyPr/>
          <a:lstStyle/>
          <a:p>
            <a:r>
              <a:rPr lang="en-AU" dirty="0"/>
              <a:t>Answers – Practice questions Alkanes</a:t>
            </a:r>
          </a:p>
        </p:txBody>
      </p:sp>
      <p:sp>
        <p:nvSpPr>
          <p:cNvPr id="3" name="Content Placeholder 2">
            <a:extLst>
              <a:ext uri="{FF2B5EF4-FFF2-40B4-BE49-F238E27FC236}">
                <a16:creationId xmlns:a16="http://schemas.microsoft.com/office/drawing/2014/main" id="{0E0760E7-1024-4933-A0BF-8D4BDB2BC934}"/>
              </a:ext>
            </a:extLst>
          </p:cNvPr>
          <p:cNvSpPr>
            <a:spLocks noGrp="1"/>
          </p:cNvSpPr>
          <p:nvPr>
            <p:ph idx="1"/>
          </p:nvPr>
        </p:nvSpPr>
        <p:spPr/>
        <p:txBody>
          <a:bodyPr/>
          <a:lstStyle/>
          <a:p>
            <a:pPr marL="0" indent="0">
              <a:buNone/>
            </a:pPr>
            <a:r>
              <a:rPr lang="en-AU" dirty="0"/>
              <a:t>3) </a:t>
            </a:r>
          </a:p>
        </p:txBody>
      </p:sp>
      <p:pic>
        <p:nvPicPr>
          <p:cNvPr id="6" name="Picture 5">
            <a:extLst>
              <a:ext uri="{FF2B5EF4-FFF2-40B4-BE49-F238E27FC236}">
                <a16:creationId xmlns:a16="http://schemas.microsoft.com/office/drawing/2014/main" id="{3E68A621-586F-465A-A40F-7F6C304090C4}"/>
              </a:ext>
            </a:extLst>
          </p:cNvPr>
          <p:cNvPicPr>
            <a:picLocks noChangeAspect="1"/>
          </p:cNvPicPr>
          <p:nvPr/>
        </p:nvPicPr>
        <p:blipFill rotWithShape="1">
          <a:blip r:embed="rId2"/>
          <a:srcRect l="3722"/>
          <a:stretch/>
        </p:blipFill>
        <p:spPr>
          <a:xfrm>
            <a:off x="1871004" y="2015732"/>
            <a:ext cx="7736172" cy="3688400"/>
          </a:xfrm>
          <a:prstGeom prst="rect">
            <a:avLst/>
          </a:prstGeom>
        </p:spPr>
      </p:pic>
    </p:spTree>
    <p:extLst>
      <p:ext uri="{BB962C8B-B14F-4D97-AF65-F5344CB8AC3E}">
        <p14:creationId xmlns:p14="http://schemas.microsoft.com/office/powerpoint/2010/main" val="3028450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C59874F-2741-40F4-866B-7676EA0FF08D}"/>
              </a:ext>
            </a:extLst>
          </p:cNvPr>
          <p:cNvSpPr>
            <a:spLocks noGrp="1"/>
          </p:cNvSpPr>
          <p:nvPr>
            <p:ph type="title"/>
          </p:nvPr>
        </p:nvSpPr>
        <p:spPr>
          <a:xfrm>
            <a:off x="1451580" y="804520"/>
            <a:ext cx="3530157" cy="1049235"/>
          </a:xfrm>
        </p:spPr>
        <p:txBody>
          <a:bodyPr>
            <a:normAutofit/>
          </a:bodyPr>
          <a:lstStyle/>
          <a:p>
            <a:r>
              <a:rPr lang="en-AU" dirty="0"/>
              <a:t>Carbon</a:t>
            </a:r>
          </a:p>
        </p:txBody>
      </p:sp>
      <p:sp>
        <p:nvSpPr>
          <p:cNvPr id="13" name="Rectangle 12">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9930BF6-064E-4D3A-B46A-5FE3EA7A80C7}"/>
              </a:ext>
            </a:extLst>
          </p:cNvPr>
          <p:cNvSpPr>
            <a:spLocks noGrp="1"/>
          </p:cNvSpPr>
          <p:nvPr>
            <p:ph idx="1"/>
          </p:nvPr>
        </p:nvSpPr>
        <p:spPr>
          <a:xfrm>
            <a:off x="1451581" y="2015732"/>
            <a:ext cx="3526523" cy="3450613"/>
          </a:xfrm>
        </p:spPr>
        <p:txBody>
          <a:bodyPr>
            <a:normAutofit/>
          </a:bodyPr>
          <a:lstStyle/>
          <a:p>
            <a:r>
              <a:rPr lang="en-US" dirty="0"/>
              <a:t>Carbon can make double or triple covalent bonds</a:t>
            </a:r>
          </a:p>
          <a:p>
            <a:endParaRPr lang="en-AU" dirty="0"/>
          </a:p>
        </p:txBody>
      </p:sp>
      <p:grpSp>
        <p:nvGrpSpPr>
          <p:cNvPr id="15" name="Group 14">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6" name="Rectangle 15">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C12E1B-BF58-4125-B90A-0B8650F162D4}"/>
              </a:ext>
            </a:extLst>
          </p:cNvPr>
          <p:cNvPicPr>
            <a:picLocks noChangeAspect="1"/>
          </p:cNvPicPr>
          <p:nvPr/>
        </p:nvPicPr>
        <p:blipFill>
          <a:blip r:embed="rId2"/>
          <a:stretch>
            <a:fillRect/>
          </a:stretch>
        </p:blipFill>
        <p:spPr>
          <a:xfrm>
            <a:off x="6093926" y="1234368"/>
            <a:ext cx="4821551" cy="3630125"/>
          </a:xfrm>
          <a:prstGeom prst="rect">
            <a:avLst/>
          </a:prstGeom>
        </p:spPr>
      </p:pic>
      <p:pic>
        <p:nvPicPr>
          <p:cNvPr id="21" name="Picture 20">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917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7936-F951-45B6-A122-FAB536754572}"/>
              </a:ext>
            </a:extLst>
          </p:cNvPr>
          <p:cNvSpPr>
            <a:spLocks noGrp="1"/>
          </p:cNvSpPr>
          <p:nvPr>
            <p:ph type="title"/>
          </p:nvPr>
        </p:nvSpPr>
        <p:spPr/>
        <p:txBody>
          <a:bodyPr/>
          <a:lstStyle/>
          <a:p>
            <a:r>
              <a:rPr lang="en-AU" dirty="0"/>
              <a:t>Answers – Practice questions Alkanes</a:t>
            </a:r>
          </a:p>
        </p:txBody>
      </p:sp>
      <p:sp>
        <p:nvSpPr>
          <p:cNvPr id="3" name="Content Placeholder 2">
            <a:extLst>
              <a:ext uri="{FF2B5EF4-FFF2-40B4-BE49-F238E27FC236}">
                <a16:creationId xmlns:a16="http://schemas.microsoft.com/office/drawing/2014/main" id="{A15B38B2-6BDC-4584-8C1B-E24CC041292F}"/>
              </a:ext>
            </a:extLst>
          </p:cNvPr>
          <p:cNvSpPr>
            <a:spLocks noGrp="1"/>
          </p:cNvSpPr>
          <p:nvPr>
            <p:ph idx="1"/>
          </p:nvPr>
        </p:nvSpPr>
        <p:spPr/>
        <p:txBody>
          <a:bodyPr/>
          <a:lstStyle/>
          <a:p>
            <a:pPr marL="0" indent="0">
              <a:buNone/>
            </a:pPr>
            <a:r>
              <a:rPr lang="en-AU" dirty="0"/>
              <a:t>5) </a:t>
            </a:r>
          </a:p>
        </p:txBody>
      </p:sp>
      <p:pic>
        <p:nvPicPr>
          <p:cNvPr id="6" name="Picture 5">
            <a:extLst>
              <a:ext uri="{FF2B5EF4-FFF2-40B4-BE49-F238E27FC236}">
                <a16:creationId xmlns:a16="http://schemas.microsoft.com/office/drawing/2014/main" id="{6C129A39-BB66-41D0-805D-D95F0146ED29}"/>
              </a:ext>
            </a:extLst>
          </p:cNvPr>
          <p:cNvPicPr>
            <a:picLocks noChangeAspect="1"/>
          </p:cNvPicPr>
          <p:nvPr/>
        </p:nvPicPr>
        <p:blipFill>
          <a:blip r:embed="rId3"/>
          <a:stretch>
            <a:fillRect/>
          </a:stretch>
        </p:blipFill>
        <p:spPr>
          <a:xfrm>
            <a:off x="1868886" y="2015732"/>
            <a:ext cx="6732189" cy="4118870"/>
          </a:xfrm>
          <a:prstGeom prst="rect">
            <a:avLst/>
          </a:prstGeom>
        </p:spPr>
      </p:pic>
    </p:spTree>
    <p:extLst>
      <p:ext uri="{BB962C8B-B14F-4D97-AF65-F5344CB8AC3E}">
        <p14:creationId xmlns:p14="http://schemas.microsoft.com/office/powerpoint/2010/main" val="3032820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EBAA-C57D-4EF5-957A-89930721B85B}"/>
              </a:ext>
            </a:extLst>
          </p:cNvPr>
          <p:cNvSpPr>
            <a:spLocks noGrp="1"/>
          </p:cNvSpPr>
          <p:nvPr>
            <p:ph type="title"/>
          </p:nvPr>
        </p:nvSpPr>
        <p:spPr/>
        <p:txBody>
          <a:bodyPr/>
          <a:lstStyle/>
          <a:p>
            <a:r>
              <a:rPr lang="en-AU" dirty="0"/>
              <a:t>Answers practice questions - Alkenes</a:t>
            </a:r>
          </a:p>
        </p:txBody>
      </p:sp>
      <p:sp>
        <p:nvSpPr>
          <p:cNvPr id="3" name="Content Placeholder 2">
            <a:extLst>
              <a:ext uri="{FF2B5EF4-FFF2-40B4-BE49-F238E27FC236}">
                <a16:creationId xmlns:a16="http://schemas.microsoft.com/office/drawing/2014/main" id="{E2025947-A07D-41AD-A70D-2D3325D6BD52}"/>
              </a:ext>
            </a:extLst>
          </p:cNvPr>
          <p:cNvSpPr>
            <a:spLocks noGrp="1"/>
          </p:cNvSpPr>
          <p:nvPr>
            <p:ph idx="1"/>
          </p:nvPr>
        </p:nvSpPr>
        <p:spPr/>
        <p:txBody>
          <a:bodyPr/>
          <a:lstStyle/>
          <a:p>
            <a:pPr marL="0" indent="0">
              <a:buNone/>
            </a:pPr>
            <a:r>
              <a:rPr lang="en-AU" dirty="0"/>
              <a:t>1 a) pent-1-ene, b) 2-ethylhex-1-ene, c) 4-methylpent-1-ene, d) 2,4-dimethylhept-1-ene</a:t>
            </a:r>
          </a:p>
          <a:p>
            <a:pPr marL="0" indent="0">
              <a:buNone/>
            </a:pPr>
            <a:r>
              <a:rPr lang="en-AU" dirty="0"/>
              <a:t>2 a)					b)</a:t>
            </a:r>
          </a:p>
          <a:p>
            <a:endParaRPr lang="en-AU" dirty="0"/>
          </a:p>
          <a:p>
            <a:endParaRPr lang="en-AU" dirty="0"/>
          </a:p>
          <a:p>
            <a:endParaRPr lang="en-AU" dirty="0"/>
          </a:p>
          <a:p>
            <a:pPr marL="0" indent="0">
              <a:buNone/>
            </a:pPr>
            <a:r>
              <a:rPr lang="en-AU" dirty="0"/>
              <a:t>c)					d)   </a:t>
            </a:r>
          </a:p>
          <a:p>
            <a:endParaRPr lang="en-AU" dirty="0"/>
          </a:p>
        </p:txBody>
      </p:sp>
      <p:pic>
        <p:nvPicPr>
          <p:cNvPr id="6" name="Picture 5">
            <a:extLst>
              <a:ext uri="{FF2B5EF4-FFF2-40B4-BE49-F238E27FC236}">
                <a16:creationId xmlns:a16="http://schemas.microsoft.com/office/drawing/2014/main" id="{9943165B-AAB1-47FF-B104-922D3BEAF21D}"/>
              </a:ext>
            </a:extLst>
          </p:cNvPr>
          <p:cNvPicPr>
            <a:picLocks noChangeAspect="1"/>
          </p:cNvPicPr>
          <p:nvPr/>
        </p:nvPicPr>
        <p:blipFill rotWithShape="1">
          <a:blip r:embed="rId3"/>
          <a:srcRect l="9326" t="43330" r="60860" b="31658"/>
          <a:stretch/>
        </p:blipFill>
        <p:spPr>
          <a:xfrm>
            <a:off x="2003921" y="2443161"/>
            <a:ext cx="3634879" cy="1714500"/>
          </a:xfrm>
          <a:prstGeom prst="rect">
            <a:avLst/>
          </a:prstGeom>
        </p:spPr>
      </p:pic>
      <p:pic>
        <p:nvPicPr>
          <p:cNvPr id="9" name="Picture 8">
            <a:extLst>
              <a:ext uri="{FF2B5EF4-FFF2-40B4-BE49-F238E27FC236}">
                <a16:creationId xmlns:a16="http://schemas.microsoft.com/office/drawing/2014/main" id="{40AF6182-637A-4977-8505-61B23331F8E6}"/>
              </a:ext>
            </a:extLst>
          </p:cNvPr>
          <p:cNvPicPr>
            <a:picLocks noChangeAspect="1"/>
          </p:cNvPicPr>
          <p:nvPr/>
        </p:nvPicPr>
        <p:blipFill>
          <a:blip r:embed="rId4"/>
          <a:stretch>
            <a:fillRect/>
          </a:stretch>
        </p:blipFill>
        <p:spPr>
          <a:xfrm>
            <a:off x="6388610" y="2600325"/>
            <a:ext cx="4513013" cy="1571624"/>
          </a:xfrm>
          <a:prstGeom prst="rect">
            <a:avLst/>
          </a:prstGeom>
        </p:spPr>
      </p:pic>
      <p:pic>
        <p:nvPicPr>
          <p:cNvPr id="10" name="Picture 9">
            <a:extLst>
              <a:ext uri="{FF2B5EF4-FFF2-40B4-BE49-F238E27FC236}">
                <a16:creationId xmlns:a16="http://schemas.microsoft.com/office/drawing/2014/main" id="{31631B3F-F855-4485-B8C9-5B875A86EC37}"/>
              </a:ext>
            </a:extLst>
          </p:cNvPr>
          <p:cNvPicPr>
            <a:picLocks noChangeAspect="1"/>
          </p:cNvPicPr>
          <p:nvPr/>
        </p:nvPicPr>
        <p:blipFill rotWithShape="1">
          <a:blip r:embed="rId5"/>
          <a:srcRect l="8321" t="33325" r="58984" b="17915"/>
          <a:stretch/>
        </p:blipFill>
        <p:spPr>
          <a:xfrm>
            <a:off x="2003921" y="4203764"/>
            <a:ext cx="3165567" cy="2654236"/>
          </a:xfrm>
          <a:prstGeom prst="rect">
            <a:avLst/>
          </a:prstGeom>
        </p:spPr>
      </p:pic>
      <p:pic>
        <p:nvPicPr>
          <p:cNvPr id="13" name="Picture 12">
            <a:extLst>
              <a:ext uri="{FF2B5EF4-FFF2-40B4-BE49-F238E27FC236}">
                <a16:creationId xmlns:a16="http://schemas.microsoft.com/office/drawing/2014/main" id="{2F20FBFA-DDD9-4DFA-84C3-70A46782B226}"/>
              </a:ext>
            </a:extLst>
          </p:cNvPr>
          <p:cNvPicPr>
            <a:picLocks noChangeAspect="1"/>
          </p:cNvPicPr>
          <p:nvPr/>
        </p:nvPicPr>
        <p:blipFill>
          <a:blip r:embed="rId6"/>
          <a:stretch>
            <a:fillRect/>
          </a:stretch>
        </p:blipFill>
        <p:spPr>
          <a:xfrm>
            <a:off x="6414598" y="4478034"/>
            <a:ext cx="3816427" cy="1572904"/>
          </a:xfrm>
          <a:prstGeom prst="rect">
            <a:avLst/>
          </a:prstGeom>
        </p:spPr>
      </p:pic>
    </p:spTree>
    <p:extLst>
      <p:ext uri="{BB962C8B-B14F-4D97-AF65-F5344CB8AC3E}">
        <p14:creationId xmlns:p14="http://schemas.microsoft.com/office/powerpoint/2010/main" val="2130379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777E-31AE-4ABE-8683-0C8F3231DAF2}"/>
              </a:ext>
            </a:extLst>
          </p:cNvPr>
          <p:cNvSpPr>
            <a:spLocks noGrp="1"/>
          </p:cNvSpPr>
          <p:nvPr>
            <p:ph type="title"/>
          </p:nvPr>
        </p:nvSpPr>
        <p:spPr/>
        <p:txBody>
          <a:bodyPr/>
          <a:lstStyle/>
          <a:p>
            <a:r>
              <a:rPr lang="en-AU" dirty="0"/>
              <a:t>Answers practice questions - Alkynes</a:t>
            </a:r>
          </a:p>
        </p:txBody>
      </p:sp>
      <p:sp>
        <p:nvSpPr>
          <p:cNvPr id="10" name="Content Placeholder 9">
            <a:extLst>
              <a:ext uri="{FF2B5EF4-FFF2-40B4-BE49-F238E27FC236}">
                <a16:creationId xmlns:a16="http://schemas.microsoft.com/office/drawing/2014/main" id="{D7E0675A-459C-4189-861C-6EB1FE19DA11}"/>
              </a:ext>
            </a:extLst>
          </p:cNvPr>
          <p:cNvSpPr>
            <a:spLocks noGrp="1"/>
          </p:cNvSpPr>
          <p:nvPr>
            <p:ph idx="1"/>
          </p:nvPr>
        </p:nvSpPr>
        <p:spPr/>
        <p:txBody>
          <a:bodyPr/>
          <a:lstStyle/>
          <a:p>
            <a:pPr marL="457200" indent="-457200">
              <a:buAutoNum type="arabicParenR"/>
            </a:pPr>
            <a:r>
              <a:rPr lang="en-AU" dirty="0"/>
              <a:t>a)					b) CH</a:t>
            </a:r>
            <a:r>
              <a:rPr lang="en-AU" baseline="-25000" dirty="0"/>
              <a:t>3</a:t>
            </a:r>
            <a:r>
              <a:rPr lang="en-AU" dirty="0"/>
              <a:t>C</a:t>
            </a:r>
            <a:r>
              <a:rPr lang="en-AU" baseline="-25000" dirty="0"/>
              <a:t>2</a:t>
            </a:r>
            <a:r>
              <a:rPr lang="en-AU" dirty="0"/>
              <a:t>(CH</a:t>
            </a:r>
            <a:r>
              <a:rPr lang="en-AU" baseline="-25000" dirty="0"/>
              <a:t>2</a:t>
            </a:r>
            <a:r>
              <a:rPr lang="en-AU" dirty="0"/>
              <a:t>)</a:t>
            </a:r>
            <a:r>
              <a:rPr lang="en-AU" baseline="-25000" dirty="0"/>
              <a:t>4</a:t>
            </a:r>
            <a:r>
              <a:rPr lang="en-AU" dirty="0"/>
              <a:t>CH</a:t>
            </a:r>
            <a:r>
              <a:rPr lang="en-AU" baseline="-25000" dirty="0"/>
              <a:t>3 	</a:t>
            </a:r>
            <a:r>
              <a:rPr lang="en-AU" dirty="0"/>
              <a:t>c) C</a:t>
            </a:r>
            <a:r>
              <a:rPr lang="en-AU" baseline="-25000" dirty="0"/>
              <a:t>8</a:t>
            </a:r>
            <a:r>
              <a:rPr lang="en-AU" dirty="0"/>
              <a:t>H</a:t>
            </a:r>
            <a:r>
              <a:rPr lang="en-AU" baseline="-25000" dirty="0"/>
              <a:t>14</a:t>
            </a:r>
          </a:p>
          <a:p>
            <a:pPr marL="457200" indent="-457200">
              <a:buAutoNum type="arabicParenR"/>
            </a:pPr>
            <a:endParaRPr lang="en-AU" baseline="-25000" dirty="0"/>
          </a:p>
          <a:p>
            <a:pPr marL="457200" indent="-457200">
              <a:buAutoNum type="arabicParenR"/>
            </a:pPr>
            <a:endParaRPr lang="en-AU" baseline="-25000" dirty="0"/>
          </a:p>
          <a:p>
            <a:pPr marL="457200" indent="-457200">
              <a:buAutoNum type="arabicParenR"/>
            </a:pPr>
            <a:endParaRPr lang="en-AU" baseline="-25000" dirty="0"/>
          </a:p>
          <a:p>
            <a:pPr marL="457200" indent="-457200">
              <a:buAutoNum type="arabicParenR"/>
            </a:pPr>
            <a:r>
              <a:rPr lang="en-AU" dirty="0"/>
              <a:t>a) Pent-3-yne				b) CH</a:t>
            </a:r>
            <a:r>
              <a:rPr lang="en-AU" baseline="-25000" dirty="0"/>
              <a:t>3</a:t>
            </a:r>
            <a:r>
              <a:rPr lang="en-AU" dirty="0"/>
              <a:t>CH</a:t>
            </a:r>
            <a:r>
              <a:rPr lang="en-AU" baseline="-25000" dirty="0"/>
              <a:t>2</a:t>
            </a:r>
            <a:r>
              <a:rPr lang="en-AU" dirty="0"/>
              <a:t>C</a:t>
            </a:r>
            <a:r>
              <a:rPr lang="en-AU" baseline="-25000" dirty="0"/>
              <a:t>2</a:t>
            </a:r>
            <a:r>
              <a:rPr lang="en-AU" dirty="0"/>
              <a:t>CH</a:t>
            </a:r>
            <a:r>
              <a:rPr lang="en-AU" baseline="-25000" dirty="0"/>
              <a:t>3</a:t>
            </a:r>
            <a:r>
              <a:rPr lang="en-AU" dirty="0"/>
              <a:t>	c) C</a:t>
            </a:r>
            <a:r>
              <a:rPr lang="en-AU" baseline="-25000" dirty="0"/>
              <a:t>5</a:t>
            </a:r>
            <a:r>
              <a:rPr lang="en-AU" dirty="0"/>
              <a:t>H</a:t>
            </a:r>
            <a:r>
              <a:rPr lang="en-AU" baseline="-25000" dirty="0"/>
              <a:t>8</a:t>
            </a:r>
          </a:p>
        </p:txBody>
      </p:sp>
      <p:pic>
        <p:nvPicPr>
          <p:cNvPr id="15" name="Picture 14">
            <a:extLst>
              <a:ext uri="{FF2B5EF4-FFF2-40B4-BE49-F238E27FC236}">
                <a16:creationId xmlns:a16="http://schemas.microsoft.com/office/drawing/2014/main" id="{0D05E854-5A93-490B-BBC2-F57BF9312840}"/>
              </a:ext>
            </a:extLst>
          </p:cNvPr>
          <p:cNvPicPr>
            <a:picLocks noChangeAspect="1"/>
          </p:cNvPicPr>
          <p:nvPr/>
        </p:nvPicPr>
        <p:blipFill>
          <a:blip r:embed="rId3"/>
          <a:stretch>
            <a:fillRect/>
          </a:stretch>
        </p:blipFill>
        <p:spPr>
          <a:xfrm>
            <a:off x="2236898" y="2015732"/>
            <a:ext cx="3859102" cy="1329043"/>
          </a:xfrm>
          <a:prstGeom prst="rect">
            <a:avLst/>
          </a:prstGeom>
        </p:spPr>
      </p:pic>
    </p:spTree>
    <p:extLst>
      <p:ext uri="{BB962C8B-B14F-4D97-AF65-F5344CB8AC3E}">
        <p14:creationId xmlns:p14="http://schemas.microsoft.com/office/powerpoint/2010/main" val="5960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530476-9E4F-445D-8134-2376C17E8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CC20C9A-0A22-45EF-A638-6E2B3E358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495610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FB948A3-3E44-4BB0-944F-7FC17D4D0CAB}"/>
              </a:ext>
            </a:extLst>
          </p:cNvPr>
          <p:cNvSpPr>
            <a:spLocks noGrp="1"/>
          </p:cNvSpPr>
          <p:nvPr>
            <p:ph type="title"/>
          </p:nvPr>
        </p:nvSpPr>
        <p:spPr>
          <a:xfrm>
            <a:off x="1451581" y="804520"/>
            <a:ext cx="4958419" cy="1049235"/>
          </a:xfrm>
        </p:spPr>
        <p:txBody>
          <a:bodyPr>
            <a:normAutofit/>
          </a:bodyPr>
          <a:lstStyle/>
          <a:p>
            <a:r>
              <a:rPr lang="en-AU" dirty="0"/>
              <a:t>Saturated hydrocarbons</a:t>
            </a:r>
          </a:p>
        </p:txBody>
      </p:sp>
      <p:sp>
        <p:nvSpPr>
          <p:cNvPr id="15" name="Rectangle 14">
            <a:extLst>
              <a:ext uri="{FF2B5EF4-FFF2-40B4-BE49-F238E27FC236}">
                <a16:creationId xmlns:a16="http://schemas.microsoft.com/office/drawing/2014/main" id="{F9F615F5-24F1-4F7A-B8E5-E7128891D0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61C21BA-00BB-48A6-98CB-A2A5DF426FFE}"/>
              </a:ext>
            </a:extLst>
          </p:cNvPr>
          <p:cNvSpPr>
            <a:spLocks noGrp="1"/>
          </p:cNvSpPr>
          <p:nvPr>
            <p:ph idx="1"/>
          </p:nvPr>
        </p:nvSpPr>
        <p:spPr>
          <a:xfrm>
            <a:off x="1451581" y="2015732"/>
            <a:ext cx="4958419" cy="4109685"/>
          </a:xfrm>
        </p:spPr>
        <p:txBody>
          <a:bodyPr>
            <a:normAutofit/>
          </a:bodyPr>
          <a:lstStyle/>
          <a:p>
            <a:r>
              <a:rPr lang="en-US" dirty="0"/>
              <a:t>Saturated hydrocarbons are hydrocarbons that contain only single bonds between carbon atoms</a:t>
            </a:r>
          </a:p>
          <a:p>
            <a:r>
              <a:rPr lang="en-US" dirty="0"/>
              <a:t>Simplest class of hydrocarbons</a:t>
            </a:r>
          </a:p>
          <a:p>
            <a:r>
              <a:rPr lang="en-US" dirty="0"/>
              <a:t>Each carbon atom is bonded to as many hydrogen atoms as possible. i.e. the carbon atoms are saturated with hydrogen</a:t>
            </a:r>
          </a:p>
          <a:p>
            <a:r>
              <a:rPr lang="en-US" dirty="0"/>
              <a:t>This makes them relatively unreactive, apart from their interaction with oxygen in the air in the case of combustion</a:t>
            </a:r>
            <a:endParaRPr lang="en-AU" dirty="0"/>
          </a:p>
        </p:txBody>
      </p:sp>
      <p:grpSp>
        <p:nvGrpSpPr>
          <p:cNvPr id="17" name="Group 16">
            <a:extLst>
              <a:ext uri="{FF2B5EF4-FFF2-40B4-BE49-F238E27FC236}">
                <a16:creationId xmlns:a16="http://schemas.microsoft.com/office/drawing/2014/main" id="{E881DADC-361B-4490-B5E5-F744ACCD0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99254" y="482171"/>
            <a:ext cx="4652668" cy="5149101"/>
            <a:chOff x="6899254" y="482171"/>
            <a:chExt cx="4652668" cy="5149101"/>
          </a:xfrm>
        </p:grpSpPr>
        <p:sp>
          <p:nvSpPr>
            <p:cNvPr id="18" name="Rectangle 17">
              <a:extLst>
                <a:ext uri="{FF2B5EF4-FFF2-40B4-BE49-F238E27FC236}">
                  <a16:creationId xmlns:a16="http://schemas.microsoft.com/office/drawing/2014/main" id="{0D8C9000-70B7-4BEE-BD85-98839C65C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99254" y="482171"/>
              <a:ext cx="4652668"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AB5912-B2E3-44BD-B8E1-167A999BF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39487" y="812507"/>
              <a:ext cx="400124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7B4F491-7438-4976-8041-7BEDCA16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789"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1ADF5B9-1FF7-4785-9F5E-1721189B809F}"/>
              </a:ext>
            </a:extLst>
          </p:cNvPr>
          <p:cNvPicPr>
            <a:picLocks noChangeAspect="1"/>
          </p:cNvPicPr>
          <p:nvPr/>
        </p:nvPicPr>
        <p:blipFill>
          <a:blip r:embed="rId2"/>
          <a:stretch>
            <a:fillRect/>
          </a:stretch>
        </p:blipFill>
        <p:spPr>
          <a:xfrm>
            <a:off x="7555450" y="2235512"/>
            <a:ext cx="3360025" cy="1627838"/>
          </a:xfrm>
          <a:prstGeom prst="rect">
            <a:avLst/>
          </a:prstGeom>
        </p:spPr>
      </p:pic>
      <p:pic>
        <p:nvPicPr>
          <p:cNvPr id="23" name="Picture 22">
            <a:extLst>
              <a:ext uri="{FF2B5EF4-FFF2-40B4-BE49-F238E27FC236}">
                <a16:creationId xmlns:a16="http://schemas.microsoft.com/office/drawing/2014/main" id="{48B8FA33-A4F9-456F-B49C-3B9DB4D1B4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4F2D7D0C-3C09-467B-BCB2-A1A52DAC2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388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B05D1E-E683-469C-A801-B98BD1952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F5A6426-DE14-46FF-A361-14733A5616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EA80147-E1F9-454E-9B55-B7957622430B}"/>
              </a:ext>
            </a:extLst>
          </p:cNvPr>
          <p:cNvSpPr>
            <a:spLocks noGrp="1"/>
          </p:cNvSpPr>
          <p:nvPr>
            <p:ph type="title"/>
          </p:nvPr>
        </p:nvSpPr>
        <p:spPr>
          <a:xfrm>
            <a:off x="1451580" y="804520"/>
            <a:ext cx="3530157" cy="1049235"/>
          </a:xfrm>
        </p:spPr>
        <p:txBody>
          <a:bodyPr>
            <a:normAutofit/>
          </a:bodyPr>
          <a:lstStyle/>
          <a:p>
            <a:r>
              <a:rPr lang="en-AU" dirty="0"/>
              <a:t>Alkanes</a:t>
            </a:r>
          </a:p>
        </p:txBody>
      </p:sp>
      <p:sp>
        <p:nvSpPr>
          <p:cNvPr id="17" name="Rectangle 16">
            <a:extLst>
              <a:ext uri="{FF2B5EF4-FFF2-40B4-BE49-F238E27FC236}">
                <a16:creationId xmlns:a16="http://schemas.microsoft.com/office/drawing/2014/main" id="{9A2AD87C-EBA8-4B1E-8CE3-E387F29EA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B1C3A6F-5086-4547-B2AA-47A771F0D7C7}"/>
              </a:ext>
            </a:extLst>
          </p:cNvPr>
          <p:cNvSpPr>
            <a:spLocks noGrp="1"/>
          </p:cNvSpPr>
          <p:nvPr>
            <p:ph idx="1"/>
          </p:nvPr>
        </p:nvSpPr>
        <p:spPr>
          <a:xfrm>
            <a:off x="1451581" y="2015732"/>
            <a:ext cx="3925451" cy="4099317"/>
          </a:xfrm>
        </p:spPr>
        <p:txBody>
          <a:bodyPr>
            <a:normAutofit/>
          </a:bodyPr>
          <a:lstStyle/>
          <a:p>
            <a:r>
              <a:rPr lang="en-US" dirty="0"/>
              <a:t>The alkanes are </a:t>
            </a:r>
            <a:r>
              <a:rPr lang="en-US"/>
              <a:t>a family </a:t>
            </a:r>
            <a:r>
              <a:rPr lang="en-US" dirty="0"/>
              <a:t>of hydrocarbons </a:t>
            </a:r>
          </a:p>
          <a:p>
            <a:r>
              <a:rPr lang="en-AU" dirty="0"/>
              <a:t>Alkanes are saturated hydrocarbons with only single bonds between the carbon atoms</a:t>
            </a:r>
          </a:p>
          <a:p>
            <a:r>
              <a:rPr lang="en-AU" dirty="0"/>
              <a:t>Some can be arranged in continuous straight chains or can be arranged in a branched chain or in a ring</a:t>
            </a:r>
          </a:p>
          <a:p>
            <a:endParaRPr lang="en-AU" dirty="0"/>
          </a:p>
        </p:txBody>
      </p:sp>
      <p:grpSp>
        <p:nvGrpSpPr>
          <p:cNvPr id="19" name="Group 18">
            <a:extLst>
              <a:ext uri="{FF2B5EF4-FFF2-40B4-BE49-F238E27FC236}">
                <a16:creationId xmlns:a16="http://schemas.microsoft.com/office/drawing/2014/main" id="{8423DA08-B558-4DAE-A258-F0A9E77CF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0" name="Rectangle 19">
              <a:extLst>
                <a:ext uri="{FF2B5EF4-FFF2-40B4-BE49-F238E27FC236}">
                  <a16:creationId xmlns:a16="http://schemas.microsoft.com/office/drawing/2014/main" id="{FCCCFE53-E69F-4318-ADC8-18277BE0A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31E354-B672-46E3-B5D5-81DF47778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2FFBFDC-3A37-4B0D-B1B9-93F997A21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042" y="1115283"/>
            <a:ext cx="2332038" cy="1479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1C3D45-DC82-4EBB-9EF6-9EC794C89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042" y="2757505"/>
            <a:ext cx="2331003" cy="2221331"/>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A8D5D4-6ED8-4A06-9231-113FBAF7AD57}"/>
              </a:ext>
            </a:extLst>
          </p:cNvPr>
          <p:cNvPicPr>
            <a:picLocks noChangeAspect="1"/>
          </p:cNvPicPr>
          <p:nvPr/>
        </p:nvPicPr>
        <p:blipFill>
          <a:blip r:embed="rId3"/>
          <a:stretch>
            <a:fillRect/>
          </a:stretch>
        </p:blipFill>
        <p:spPr>
          <a:xfrm>
            <a:off x="6171606" y="3540654"/>
            <a:ext cx="2167340" cy="661038"/>
          </a:xfrm>
          <a:prstGeom prst="rect">
            <a:avLst/>
          </a:prstGeom>
        </p:spPr>
      </p:pic>
      <p:sp>
        <p:nvSpPr>
          <p:cNvPr id="27" name="Rectangle 26">
            <a:extLst>
              <a:ext uri="{FF2B5EF4-FFF2-40B4-BE49-F238E27FC236}">
                <a16:creationId xmlns:a16="http://schemas.microsoft.com/office/drawing/2014/main" id="{F3653574-7ABB-40D6-9BC6-7F87CC23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3174" y="1115462"/>
            <a:ext cx="2331886" cy="2227196"/>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3482C7-906E-4499-9467-C289F7DBAA88}"/>
              </a:ext>
            </a:extLst>
          </p:cNvPr>
          <p:cNvPicPr>
            <a:picLocks noChangeAspect="1"/>
          </p:cNvPicPr>
          <p:nvPr/>
        </p:nvPicPr>
        <p:blipFill>
          <a:blip r:embed="rId4"/>
          <a:stretch>
            <a:fillRect/>
          </a:stretch>
        </p:blipFill>
        <p:spPr>
          <a:xfrm>
            <a:off x="8664621" y="1897650"/>
            <a:ext cx="2168576" cy="669533"/>
          </a:xfrm>
          <a:prstGeom prst="rect">
            <a:avLst/>
          </a:prstGeom>
        </p:spPr>
      </p:pic>
      <p:sp>
        <p:nvSpPr>
          <p:cNvPr id="29" name="Rectangle 28">
            <a:extLst>
              <a:ext uri="{FF2B5EF4-FFF2-40B4-BE49-F238E27FC236}">
                <a16:creationId xmlns:a16="http://schemas.microsoft.com/office/drawing/2014/main" id="{39AE81C2-4BD2-40BC-ACC5-2D4C93241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758" y="3510861"/>
            <a:ext cx="2332302" cy="1470469"/>
          </a:xfrm>
          <a:prstGeom prst="rect">
            <a:avLst/>
          </a:prstGeom>
          <a:solidFill>
            <a:srgbClr val="FFFFF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7EAE67-D964-4F4F-9A92-714EBED0ED5E}"/>
              </a:ext>
            </a:extLst>
          </p:cNvPr>
          <p:cNvPicPr>
            <a:picLocks noChangeAspect="1"/>
          </p:cNvPicPr>
          <p:nvPr/>
        </p:nvPicPr>
        <p:blipFill>
          <a:blip r:embed="rId5"/>
          <a:stretch>
            <a:fillRect/>
          </a:stretch>
        </p:blipFill>
        <p:spPr>
          <a:xfrm>
            <a:off x="8664621" y="3949670"/>
            <a:ext cx="2168576" cy="596358"/>
          </a:xfrm>
          <a:prstGeom prst="rect">
            <a:avLst/>
          </a:prstGeom>
        </p:spPr>
      </p:pic>
      <p:pic>
        <p:nvPicPr>
          <p:cNvPr id="31" name="Picture 30">
            <a:extLst>
              <a:ext uri="{FF2B5EF4-FFF2-40B4-BE49-F238E27FC236}">
                <a16:creationId xmlns:a16="http://schemas.microsoft.com/office/drawing/2014/main" id="{DD55A634-304D-4461-83F9-56C70CB8B3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E02C0645-0B53-4EA6-8716-9D0CDBB68E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792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17DA-7787-4D7E-B057-934887FC3411}"/>
              </a:ext>
            </a:extLst>
          </p:cNvPr>
          <p:cNvSpPr>
            <a:spLocks noGrp="1"/>
          </p:cNvSpPr>
          <p:nvPr>
            <p:ph type="title"/>
          </p:nvPr>
        </p:nvSpPr>
        <p:spPr/>
        <p:txBody>
          <a:bodyPr/>
          <a:lstStyle/>
          <a:p>
            <a:r>
              <a:rPr lang="en-AU" dirty="0"/>
              <a:t>Naming Alkanes – Straight chain</a:t>
            </a:r>
          </a:p>
        </p:txBody>
      </p:sp>
      <p:sp>
        <p:nvSpPr>
          <p:cNvPr id="3" name="Content Placeholder 2">
            <a:extLst>
              <a:ext uri="{FF2B5EF4-FFF2-40B4-BE49-F238E27FC236}">
                <a16:creationId xmlns:a16="http://schemas.microsoft.com/office/drawing/2014/main" id="{C172B348-FDF6-4014-86D2-93D8A8CB989D}"/>
              </a:ext>
            </a:extLst>
          </p:cNvPr>
          <p:cNvSpPr>
            <a:spLocks noGrp="1"/>
          </p:cNvSpPr>
          <p:nvPr>
            <p:ph idx="1"/>
          </p:nvPr>
        </p:nvSpPr>
        <p:spPr/>
        <p:txBody>
          <a:bodyPr/>
          <a:lstStyle/>
          <a:p>
            <a:r>
              <a:rPr lang="en-AU" dirty="0"/>
              <a:t>Alkanes with carbon atoms arranged in a continuous straight chain. Take note of the prefixes, </a:t>
            </a:r>
            <a:r>
              <a:rPr lang="en-AU" b="1" dirty="0"/>
              <a:t>Meth, Eth, Prop, But, Pent, Hex, </a:t>
            </a:r>
            <a:r>
              <a:rPr lang="en-AU" b="1" dirty="0" err="1"/>
              <a:t>Hept</a:t>
            </a:r>
            <a:r>
              <a:rPr lang="en-AU" b="1" dirty="0"/>
              <a:t>, Oct. </a:t>
            </a:r>
            <a:r>
              <a:rPr lang="en-AU" dirty="0"/>
              <a:t>Name ends in </a:t>
            </a:r>
            <a:r>
              <a:rPr lang="en-AU" b="1" dirty="0"/>
              <a:t>-</a:t>
            </a:r>
            <a:r>
              <a:rPr lang="en-AU" b="1" dirty="0" err="1"/>
              <a:t>ane</a:t>
            </a:r>
            <a:r>
              <a:rPr lang="en-AU" dirty="0"/>
              <a:t> </a:t>
            </a:r>
          </a:p>
          <a:p>
            <a:endParaRPr lang="en-AU" dirty="0"/>
          </a:p>
        </p:txBody>
      </p:sp>
      <p:graphicFrame>
        <p:nvGraphicFramePr>
          <p:cNvPr id="5" name="Table 4">
            <a:extLst>
              <a:ext uri="{FF2B5EF4-FFF2-40B4-BE49-F238E27FC236}">
                <a16:creationId xmlns:a16="http://schemas.microsoft.com/office/drawing/2014/main" id="{FF067B5F-B982-4D7A-B8B0-0CEF3EDA5485}"/>
              </a:ext>
            </a:extLst>
          </p:cNvPr>
          <p:cNvGraphicFramePr>
            <a:graphicFrameLocks noGrp="1"/>
          </p:cNvGraphicFramePr>
          <p:nvPr>
            <p:extLst>
              <p:ext uri="{D42A27DB-BD31-4B8C-83A1-F6EECF244321}">
                <p14:modId xmlns:p14="http://schemas.microsoft.com/office/powerpoint/2010/main" val="1961246070"/>
              </p:ext>
            </p:extLst>
          </p:nvPr>
        </p:nvGraphicFramePr>
        <p:xfrm>
          <a:off x="1451579" y="2795931"/>
          <a:ext cx="9604375" cy="3257550"/>
        </p:xfrm>
        <a:graphic>
          <a:graphicData uri="http://schemas.openxmlformats.org/drawingml/2006/table">
            <a:tbl>
              <a:tblPr/>
              <a:tblGrid>
                <a:gridCol w="1920875">
                  <a:extLst>
                    <a:ext uri="{9D8B030D-6E8A-4147-A177-3AD203B41FA5}">
                      <a16:colId xmlns:a16="http://schemas.microsoft.com/office/drawing/2014/main" val="365275913"/>
                    </a:ext>
                  </a:extLst>
                </a:gridCol>
                <a:gridCol w="1920875">
                  <a:extLst>
                    <a:ext uri="{9D8B030D-6E8A-4147-A177-3AD203B41FA5}">
                      <a16:colId xmlns:a16="http://schemas.microsoft.com/office/drawing/2014/main" val="2388755710"/>
                    </a:ext>
                  </a:extLst>
                </a:gridCol>
                <a:gridCol w="1920875">
                  <a:extLst>
                    <a:ext uri="{9D8B030D-6E8A-4147-A177-3AD203B41FA5}">
                      <a16:colId xmlns:a16="http://schemas.microsoft.com/office/drawing/2014/main" val="976167676"/>
                    </a:ext>
                  </a:extLst>
                </a:gridCol>
                <a:gridCol w="1920875">
                  <a:extLst>
                    <a:ext uri="{9D8B030D-6E8A-4147-A177-3AD203B41FA5}">
                      <a16:colId xmlns:a16="http://schemas.microsoft.com/office/drawing/2014/main" val="964623705"/>
                    </a:ext>
                  </a:extLst>
                </a:gridCol>
                <a:gridCol w="1920875">
                  <a:extLst>
                    <a:ext uri="{9D8B030D-6E8A-4147-A177-3AD203B41FA5}">
                      <a16:colId xmlns:a16="http://schemas.microsoft.com/office/drawing/2014/main" val="342180100"/>
                    </a:ext>
                  </a:extLst>
                </a:gridCol>
              </a:tblGrid>
              <a:tr h="0">
                <a:tc>
                  <a:txBody>
                    <a:bodyPr/>
                    <a:lstStyle/>
                    <a:p>
                      <a:pPr algn="l" rtl="0"/>
                      <a:r>
                        <a:rPr lang="en-AU" b="1">
                          <a:solidFill>
                            <a:srgbClr val="222222"/>
                          </a:solidFill>
                          <a:effectLst/>
                        </a:rPr>
                        <a:t>Alkane</a:t>
                      </a:r>
                      <a:endParaRPr lang="en-AU">
                        <a:solidFill>
                          <a:srgbClr val="222222"/>
                        </a:solidFill>
                        <a:effectLst/>
                      </a:endParaRPr>
                    </a:p>
                  </a:txBody>
                  <a:tcPr marL="28575" marR="28575" marT="28575" marB="28575" anchor="ctr">
                    <a:lnL>
                      <a:noFill/>
                    </a:lnL>
                    <a:lnR>
                      <a:noFill/>
                    </a:lnR>
                    <a:lnT>
                      <a:noFill/>
                    </a:lnT>
                    <a:lnB w="9525" cap="flat" cmpd="sng" algn="ctr">
                      <a:solidFill>
                        <a:schemeClr val="bg1"/>
                      </a:solidFill>
                      <a:prstDash val="solid"/>
                      <a:round/>
                      <a:headEnd type="none" w="med" len="med"/>
                      <a:tailEnd type="none" w="med" len="med"/>
                    </a:lnB>
                    <a:solidFill>
                      <a:srgbClr val="EEEEEE"/>
                    </a:solidFill>
                  </a:tcPr>
                </a:tc>
                <a:tc>
                  <a:txBody>
                    <a:bodyPr/>
                    <a:lstStyle/>
                    <a:p>
                      <a:pPr algn="l" rtl="0"/>
                      <a:r>
                        <a:rPr lang="en-AU" b="1" dirty="0">
                          <a:solidFill>
                            <a:srgbClr val="222222"/>
                          </a:solidFill>
                          <a:effectLst/>
                        </a:rPr>
                        <a:t>Chemical Formula</a:t>
                      </a:r>
                      <a:endParaRPr lang="en-AU" dirty="0">
                        <a:solidFill>
                          <a:srgbClr val="222222"/>
                        </a:solidFill>
                        <a:effectLst/>
                      </a:endParaRPr>
                    </a:p>
                  </a:txBody>
                  <a:tcPr marL="28575" marR="28575" marT="28575" marB="28575" anchor="ctr">
                    <a:lnL>
                      <a:noFill/>
                    </a:lnL>
                    <a:lnR>
                      <a:noFill/>
                    </a:lnR>
                    <a:lnT>
                      <a:noFill/>
                    </a:lnT>
                    <a:lnB w="9525" cap="flat" cmpd="sng" algn="ctr">
                      <a:solidFill>
                        <a:schemeClr val="bg1"/>
                      </a:solidFill>
                      <a:prstDash val="solid"/>
                      <a:round/>
                      <a:headEnd type="none" w="med" len="med"/>
                      <a:tailEnd type="none" w="med" len="med"/>
                    </a:lnB>
                    <a:solidFill>
                      <a:srgbClr val="EEEEEE"/>
                    </a:solidFill>
                  </a:tcPr>
                </a:tc>
                <a:tc>
                  <a:txBody>
                    <a:bodyPr/>
                    <a:lstStyle/>
                    <a:p>
                      <a:pPr algn="l" rtl="0"/>
                      <a:r>
                        <a:rPr lang="en-AU" b="1">
                          <a:solidFill>
                            <a:srgbClr val="222222"/>
                          </a:solidFill>
                          <a:effectLst/>
                        </a:rPr>
                        <a:t>Boiling Point(°C)</a:t>
                      </a:r>
                      <a:endParaRPr lang="en-AU">
                        <a:solidFill>
                          <a:srgbClr val="222222"/>
                        </a:solidFill>
                        <a:effectLst/>
                      </a:endParaRPr>
                    </a:p>
                  </a:txBody>
                  <a:tcPr marL="28575" marR="28575" marT="28575" marB="28575" anchor="ctr">
                    <a:lnL>
                      <a:noFill/>
                    </a:lnL>
                    <a:lnR>
                      <a:noFill/>
                    </a:lnR>
                    <a:lnT>
                      <a:noFill/>
                    </a:lnT>
                    <a:lnB w="9525" cap="flat" cmpd="sng" algn="ctr">
                      <a:solidFill>
                        <a:schemeClr val="bg1"/>
                      </a:solidFill>
                      <a:prstDash val="solid"/>
                      <a:round/>
                      <a:headEnd type="none" w="med" len="med"/>
                      <a:tailEnd type="none" w="med" len="med"/>
                    </a:lnB>
                    <a:solidFill>
                      <a:srgbClr val="EEEEEE"/>
                    </a:solidFill>
                  </a:tcPr>
                </a:tc>
                <a:tc>
                  <a:txBody>
                    <a:bodyPr/>
                    <a:lstStyle/>
                    <a:p>
                      <a:pPr algn="l" rtl="0"/>
                      <a:r>
                        <a:rPr lang="en-AU" b="1">
                          <a:solidFill>
                            <a:srgbClr val="222222"/>
                          </a:solidFill>
                          <a:effectLst/>
                        </a:rPr>
                        <a:t>Melting Point(°C)</a:t>
                      </a:r>
                      <a:endParaRPr lang="en-AU">
                        <a:solidFill>
                          <a:srgbClr val="222222"/>
                        </a:solidFill>
                        <a:effectLst/>
                      </a:endParaRPr>
                    </a:p>
                  </a:txBody>
                  <a:tcPr marL="28575" marR="28575" marT="28575" marB="28575" anchor="ctr">
                    <a:lnL>
                      <a:noFill/>
                    </a:lnL>
                    <a:lnR>
                      <a:noFill/>
                    </a:lnR>
                    <a:lnT>
                      <a:noFill/>
                    </a:lnT>
                    <a:lnB w="9525" cap="flat" cmpd="sng" algn="ctr">
                      <a:solidFill>
                        <a:schemeClr val="bg1"/>
                      </a:solidFill>
                      <a:prstDash val="solid"/>
                      <a:round/>
                      <a:headEnd type="none" w="med" len="med"/>
                      <a:tailEnd type="none" w="med" len="med"/>
                    </a:lnB>
                    <a:solidFill>
                      <a:srgbClr val="EEEEEE"/>
                    </a:solidFill>
                  </a:tcPr>
                </a:tc>
                <a:tc>
                  <a:txBody>
                    <a:bodyPr/>
                    <a:lstStyle/>
                    <a:p>
                      <a:pPr algn="l" rtl="0"/>
                      <a:r>
                        <a:rPr lang="en-AU" b="1">
                          <a:solidFill>
                            <a:srgbClr val="222222"/>
                          </a:solidFill>
                          <a:effectLst/>
                        </a:rPr>
                        <a:t>State (at 20 °C)</a:t>
                      </a:r>
                      <a:endParaRPr lang="en-AU">
                        <a:solidFill>
                          <a:srgbClr val="222222"/>
                        </a:solidFill>
                        <a:effectLst/>
                      </a:endParaRPr>
                    </a:p>
                  </a:txBody>
                  <a:tcPr marL="28575" marR="28575" marT="28575" marB="28575" anchor="ctr">
                    <a:lnL>
                      <a:noFill/>
                    </a:lnL>
                    <a:lnR>
                      <a:noFill/>
                    </a:lnR>
                    <a:lnT>
                      <a:noFill/>
                    </a:lnT>
                    <a:lnB w="9525" cap="flat" cmpd="sng" algn="ctr">
                      <a:solidFill>
                        <a:schemeClr val="bg1"/>
                      </a:solidFill>
                      <a:prstDash val="solid"/>
                      <a:round/>
                      <a:headEnd type="none" w="med" len="med"/>
                      <a:tailEnd type="none" w="med" len="med"/>
                    </a:lnB>
                    <a:solidFill>
                      <a:srgbClr val="EEEEEE"/>
                    </a:solidFill>
                  </a:tcPr>
                </a:tc>
                <a:extLst>
                  <a:ext uri="{0D108BD9-81ED-4DB2-BD59-A6C34878D82A}">
                    <a16:rowId xmlns:a16="http://schemas.microsoft.com/office/drawing/2014/main" val="1581505771"/>
                  </a:ext>
                </a:extLst>
              </a:tr>
              <a:tr h="0">
                <a:tc>
                  <a:txBody>
                    <a:bodyPr/>
                    <a:lstStyle/>
                    <a:p>
                      <a:pPr rtl="0"/>
                      <a:r>
                        <a:rPr lang="en-AU">
                          <a:solidFill>
                            <a:srgbClr val="222222"/>
                          </a:solidFill>
                          <a:effectLst/>
                        </a:rPr>
                        <a:t>Methane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CH</a:t>
                      </a:r>
                      <a:r>
                        <a:rPr lang="en-AU" baseline="-25000">
                          <a:solidFill>
                            <a:srgbClr val="222222"/>
                          </a:solidFill>
                          <a:effectLst/>
                        </a:rPr>
                        <a:t>4</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-162</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-183</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gas</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410822589"/>
                  </a:ext>
                </a:extLst>
              </a:tr>
              <a:tr h="0">
                <a:tc>
                  <a:txBody>
                    <a:bodyPr/>
                    <a:lstStyle/>
                    <a:p>
                      <a:pPr rtl="0"/>
                      <a:r>
                        <a:rPr lang="en-AU">
                          <a:solidFill>
                            <a:srgbClr val="222222"/>
                          </a:solidFill>
                          <a:effectLst/>
                        </a:rPr>
                        <a:t>Ethane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dirty="0">
                          <a:solidFill>
                            <a:srgbClr val="222222"/>
                          </a:solidFill>
                          <a:effectLst/>
                        </a:rPr>
                        <a:t>C</a:t>
                      </a:r>
                      <a:r>
                        <a:rPr lang="en-AU" baseline="-25000" dirty="0">
                          <a:solidFill>
                            <a:srgbClr val="222222"/>
                          </a:solidFill>
                          <a:effectLst/>
                        </a:rPr>
                        <a:t>2</a:t>
                      </a:r>
                      <a:r>
                        <a:rPr lang="en-AU" dirty="0">
                          <a:solidFill>
                            <a:srgbClr val="222222"/>
                          </a:solidFill>
                          <a:effectLst/>
                        </a:rPr>
                        <a:t>H</a:t>
                      </a:r>
                      <a:r>
                        <a:rPr lang="en-AU" baseline="-25000" dirty="0">
                          <a:solidFill>
                            <a:srgbClr val="222222"/>
                          </a:solidFill>
                          <a:effectLst/>
                        </a:rPr>
                        <a:t>6</a:t>
                      </a:r>
                      <a:endParaRPr lang="en-AU" dirty="0">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-89</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-172</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gas</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3977870501"/>
                  </a:ext>
                </a:extLst>
              </a:tr>
              <a:tr h="0">
                <a:tc>
                  <a:txBody>
                    <a:bodyPr/>
                    <a:lstStyle/>
                    <a:p>
                      <a:pPr rtl="0"/>
                      <a:r>
                        <a:rPr lang="en-AU" dirty="0">
                          <a:solidFill>
                            <a:srgbClr val="222222"/>
                          </a:solidFill>
                          <a:effectLst/>
                        </a:rPr>
                        <a:t>Propane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C</a:t>
                      </a:r>
                      <a:r>
                        <a:rPr lang="en-AU" baseline="-25000">
                          <a:solidFill>
                            <a:srgbClr val="222222"/>
                          </a:solidFill>
                          <a:effectLst/>
                        </a:rPr>
                        <a:t>3</a:t>
                      </a:r>
                      <a:r>
                        <a:rPr lang="en-AU">
                          <a:solidFill>
                            <a:srgbClr val="222222"/>
                          </a:solidFill>
                          <a:effectLst/>
                        </a:rPr>
                        <a:t>H</a:t>
                      </a:r>
                      <a:r>
                        <a:rPr lang="en-AU" baseline="-25000">
                          <a:solidFill>
                            <a:srgbClr val="222222"/>
                          </a:solidFill>
                          <a:effectLst/>
                        </a:rPr>
                        <a:t>8</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-42</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-188</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gas</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779425486"/>
                  </a:ext>
                </a:extLst>
              </a:tr>
              <a:tr h="0">
                <a:tc>
                  <a:txBody>
                    <a:bodyPr/>
                    <a:lstStyle/>
                    <a:p>
                      <a:pPr rtl="0"/>
                      <a:r>
                        <a:rPr lang="en-AU">
                          <a:solidFill>
                            <a:srgbClr val="222222"/>
                          </a:solidFill>
                          <a:effectLst/>
                        </a:rPr>
                        <a:t>Butane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C</a:t>
                      </a:r>
                      <a:r>
                        <a:rPr lang="en-AU" baseline="-25000">
                          <a:solidFill>
                            <a:srgbClr val="222222"/>
                          </a:solidFill>
                          <a:effectLst/>
                        </a:rPr>
                        <a:t>4</a:t>
                      </a:r>
                      <a:r>
                        <a:rPr lang="en-AU">
                          <a:solidFill>
                            <a:srgbClr val="222222"/>
                          </a:solidFill>
                          <a:effectLst/>
                        </a:rPr>
                        <a:t>H</a:t>
                      </a:r>
                      <a:r>
                        <a:rPr lang="en-AU" baseline="-25000">
                          <a:solidFill>
                            <a:srgbClr val="222222"/>
                          </a:solidFill>
                          <a:effectLst/>
                        </a:rPr>
                        <a:t>10</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0</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-138</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gas</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3711869091"/>
                  </a:ext>
                </a:extLst>
              </a:tr>
              <a:tr h="0">
                <a:tc>
                  <a:txBody>
                    <a:bodyPr/>
                    <a:lstStyle/>
                    <a:p>
                      <a:pPr rtl="0"/>
                      <a:r>
                        <a:rPr lang="en-AU">
                          <a:solidFill>
                            <a:srgbClr val="222222"/>
                          </a:solidFill>
                          <a:effectLst/>
                        </a:rPr>
                        <a:t>Pentane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C</a:t>
                      </a:r>
                      <a:r>
                        <a:rPr lang="en-AU" baseline="-25000">
                          <a:solidFill>
                            <a:srgbClr val="222222"/>
                          </a:solidFill>
                          <a:effectLst/>
                        </a:rPr>
                        <a:t>5</a:t>
                      </a:r>
                      <a:r>
                        <a:rPr lang="en-AU">
                          <a:solidFill>
                            <a:srgbClr val="222222"/>
                          </a:solidFill>
                          <a:effectLst/>
                        </a:rPr>
                        <a:t>H</a:t>
                      </a:r>
                      <a:r>
                        <a:rPr lang="en-AU" baseline="-25000">
                          <a:solidFill>
                            <a:srgbClr val="222222"/>
                          </a:solidFill>
                          <a:effectLst/>
                        </a:rPr>
                        <a:t>12</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36</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-130</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liquid</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87527337"/>
                  </a:ext>
                </a:extLst>
              </a:tr>
              <a:tr h="0">
                <a:tc>
                  <a:txBody>
                    <a:bodyPr/>
                    <a:lstStyle/>
                    <a:p>
                      <a:pPr rtl="0"/>
                      <a:r>
                        <a:rPr lang="en-AU">
                          <a:solidFill>
                            <a:srgbClr val="222222"/>
                          </a:solidFill>
                          <a:effectLst/>
                        </a:rPr>
                        <a:t>Hexane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C</a:t>
                      </a:r>
                      <a:r>
                        <a:rPr lang="en-AU" baseline="-25000">
                          <a:solidFill>
                            <a:srgbClr val="222222"/>
                          </a:solidFill>
                          <a:effectLst/>
                        </a:rPr>
                        <a:t>6</a:t>
                      </a:r>
                      <a:r>
                        <a:rPr lang="en-AU">
                          <a:solidFill>
                            <a:srgbClr val="222222"/>
                          </a:solidFill>
                          <a:effectLst/>
                        </a:rPr>
                        <a:t>H</a:t>
                      </a:r>
                      <a:r>
                        <a:rPr lang="en-AU" baseline="-25000">
                          <a:solidFill>
                            <a:srgbClr val="222222"/>
                          </a:solidFill>
                          <a:effectLst/>
                        </a:rPr>
                        <a:t>14</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69</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-95</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liquid</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4212767712"/>
                  </a:ext>
                </a:extLst>
              </a:tr>
              <a:tr h="0">
                <a:tc>
                  <a:txBody>
                    <a:bodyPr/>
                    <a:lstStyle/>
                    <a:p>
                      <a:pPr rtl="0"/>
                      <a:r>
                        <a:rPr lang="en-AU">
                          <a:solidFill>
                            <a:srgbClr val="222222"/>
                          </a:solidFill>
                          <a:effectLst/>
                        </a:rPr>
                        <a:t>Heptane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C</a:t>
                      </a:r>
                      <a:r>
                        <a:rPr lang="en-AU" baseline="-25000">
                          <a:solidFill>
                            <a:srgbClr val="222222"/>
                          </a:solidFill>
                          <a:effectLst/>
                        </a:rPr>
                        <a:t>7</a:t>
                      </a:r>
                      <a:r>
                        <a:rPr lang="en-AU">
                          <a:solidFill>
                            <a:srgbClr val="222222"/>
                          </a:solidFill>
                          <a:effectLst/>
                        </a:rPr>
                        <a:t>H</a:t>
                      </a:r>
                      <a:r>
                        <a:rPr lang="en-AU" baseline="-25000">
                          <a:solidFill>
                            <a:srgbClr val="222222"/>
                          </a:solidFill>
                          <a:effectLst/>
                        </a:rPr>
                        <a:t>16</a:t>
                      </a:r>
                      <a:endParaRPr lang="en-AU">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98</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-91</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rtl="0"/>
                      <a:r>
                        <a:rPr lang="en-AU">
                          <a:solidFill>
                            <a:srgbClr val="222222"/>
                          </a:solidFill>
                          <a:effectLst/>
                        </a:rPr>
                        <a:t>liquid</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19877014"/>
                  </a:ext>
                </a:extLst>
              </a:tr>
              <a:tr h="0">
                <a:tc>
                  <a:txBody>
                    <a:bodyPr/>
                    <a:lstStyle/>
                    <a:p>
                      <a:pPr rtl="0"/>
                      <a:r>
                        <a:rPr lang="en-AU" dirty="0">
                          <a:solidFill>
                            <a:srgbClr val="222222"/>
                          </a:solidFill>
                          <a:effectLst/>
                        </a:rPr>
                        <a:t>Octane</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dirty="0">
                          <a:solidFill>
                            <a:srgbClr val="222222"/>
                          </a:solidFill>
                          <a:effectLst/>
                        </a:rPr>
                        <a:t>C</a:t>
                      </a:r>
                      <a:r>
                        <a:rPr lang="en-AU" baseline="-25000" dirty="0">
                          <a:solidFill>
                            <a:srgbClr val="222222"/>
                          </a:solidFill>
                          <a:effectLst/>
                        </a:rPr>
                        <a:t>8</a:t>
                      </a:r>
                      <a:r>
                        <a:rPr lang="en-AU" dirty="0">
                          <a:solidFill>
                            <a:srgbClr val="222222"/>
                          </a:solidFill>
                          <a:effectLst/>
                        </a:rPr>
                        <a:t>H</a:t>
                      </a:r>
                      <a:r>
                        <a:rPr lang="en-AU" baseline="-25000" dirty="0">
                          <a:solidFill>
                            <a:srgbClr val="222222"/>
                          </a:solidFill>
                          <a:effectLst/>
                        </a:rPr>
                        <a:t>18</a:t>
                      </a:r>
                      <a:endParaRPr lang="en-AU" dirty="0">
                        <a:solidFill>
                          <a:srgbClr val="222222"/>
                        </a:solidFill>
                        <a:effectLst/>
                      </a:endParaRP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a:solidFill>
                            <a:srgbClr val="222222"/>
                          </a:solidFill>
                          <a:effectLst/>
                        </a:rPr>
                        <a:t>126</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dirty="0">
                          <a:solidFill>
                            <a:srgbClr val="222222"/>
                          </a:solidFill>
                          <a:effectLst/>
                        </a:rPr>
                        <a:t>-57</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tc>
                  <a:txBody>
                    <a:bodyPr/>
                    <a:lstStyle/>
                    <a:p>
                      <a:pPr rtl="0"/>
                      <a:r>
                        <a:rPr lang="en-AU" dirty="0">
                          <a:solidFill>
                            <a:srgbClr val="222222"/>
                          </a:solidFill>
                          <a:effectLst/>
                        </a:rPr>
                        <a:t>liquid</a:t>
                      </a:r>
                    </a:p>
                  </a:txBody>
                  <a:tcPr marL="28575" marR="28575" marT="28575" marB="2857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9F9F9"/>
                    </a:solidFill>
                  </a:tcPr>
                </a:tc>
                <a:extLst>
                  <a:ext uri="{0D108BD9-81ED-4DB2-BD59-A6C34878D82A}">
                    <a16:rowId xmlns:a16="http://schemas.microsoft.com/office/drawing/2014/main" val="952028267"/>
                  </a:ext>
                </a:extLst>
              </a:tr>
            </a:tbl>
          </a:graphicData>
        </a:graphic>
      </p:graphicFrame>
    </p:spTree>
    <p:extLst>
      <p:ext uri="{BB962C8B-B14F-4D97-AF65-F5344CB8AC3E}">
        <p14:creationId xmlns:p14="http://schemas.microsoft.com/office/powerpoint/2010/main" val="319316105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3150</Words>
  <Application>Microsoft Macintosh PowerPoint</Application>
  <PresentationFormat>Widescreen</PresentationFormat>
  <Paragraphs>379</Paragraphs>
  <Slides>62</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Gill Sans MT</vt:lpstr>
      <vt:lpstr>Gallery</vt:lpstr>
      <vt:lpstr>Organic chemistry</vt:lpstr>
      <vt:lpstr>Student objectives</vt:lpstr>
      <vt:lpstr>Student objectives</vt:lpstr>
      <vt:lpstr>Functional groups and Homologous series</vt:lpstr>
      <vt:lpstr>Carbon</vt:lpstr>
      <vt:lpstr>Carbon</vt:lpstr>
      <vt:lpstr>Saturated hydrocarbons</vt:lpstr>
      <vt:lpstr>Alkanes</vt:lpstr>
      <vt:lpstr>Naming Alkanes – Straight chain</vt:lpstr>
      <vt:lpstr>Structural Isomers</vt:lpstr>
      <vt:lpstr>Naming Alkanes - branched</vt:lpstr>
      <vt:lpstr>Naming Alkanes - Branched</vt:lpstr>
      <vt:lpstr>Naming Alkanes - branched</vt:lpstr>
      <vt:lpstr>Naming Alkanes - branched</vt:lpstr>
      <vt:lpstr>Example</vt:lpstr>
      <vt:lpstr>Your turn</vt:lpstr>
      <vt:lpstr>Molecular formula for alkanes</vt:lpstr>
      <vt:lpstr>Structural formula alkanes</vt:lpstr>
      <vt:lpstr>Condensed structural formula Alkanes</vt:lpstr>
      <vt:lpstr>Condensed structural formula – alkanes (branched)</vt:lpstr>
      <vt:lpstr>Your turn</vt:lpstr>
      <vt:lpstr>Terminology</vt:lpstr>
      <vt:lpstr>terminology</vt:lpstr>
      <vt:lpstr>Melting and boiling points - alkanes</vt:lpstr>
      <vt:lpstr>Melting and boiling points branched isomers of Alkanes</vt:lpstr>
      <vt:lpstr>terminology</vt:lpstr>
      <vt:lpstr>Viscosity of Alkanes</vt:lpstr>
      <vt:lpstr>terminology</vt:lpstr>
      <vt:lpstr>Volatility alkanes</vt:lpstr>
      <vt:lpstr>Chemical properties of Alkanes</vt:lpstr>
      <vt:lpstr>Practice questions Alkanes</vt:lpstr>
      <vt:lpstr>Practice questions Alkanes cont.</vt:lpstr>
      <vt:lpstr>Alkenes</vt:lpstr>
      <vt:lpstr>Naming Alkenes – Straight chain</vt:lpstr>
      <vt:lpstr>Naming Alkenes – structural isomerism </vt:lpstr>
      <vt:lpstr>Naming Alkenes - branched</vt:lpstr>
      <vt:lpstr>Naming alkenes - Branched</vt:lpstr>
      <vt:lpstr>Molecular formula for alkenes</vt:lpstr>
      <vt:lpstr>geometrical structural isomers</vt:lpstr>
      <vt:lpstr>properties of Alkenes</vt:lpstr>
      <vt:lpstr>Properties of Alkenes</vt:lpstr>
      <vt:lpstr>Molymod practical</vt:lpstr>
      <vt:lpstr>Interactive</vt:lpstr>
      <vt:lpstr>Practice questions - AlkEnes</vt:lpstr>
      <vt:lpstr>Practice – Alkenes cont.</vt:lpstr>
      <vt:lpstr>Alkynes</vt:lpstr>
      <vt:lpstr>Naming Alkynes – Straight chain</vt:lpstr>
      <vt:lpstr>Properties of Alkynes</vt:lpstr>
      <vt:lpstr>Practice questions - Alkynes</vt:lpstr>
      <vt:lpstr>cycloalkanes</vt:lpstr>
      <vt:lpstr>Naming cycloalkanes</vt:lpstr>
      <vt:lpstr>cycloalkenes</vt:lpstr>
      <vt:lpstr>Naming cycloalkenes</vt:lpstr>
      <vt:lpstr>Practice questions cycloalkanes, cycloalkenes</vt:lpstr>
      <vt:lpstr>Predicting products of combustion reactions</vt:lpstr>
      <vt:lpstr>balancing equations Combustion</vt:lpstr>
      <vt:lpstr>PowerPoint Presentation</vt:lpstr>
      <vt:lpstr>Answers – Practice questions Alkanes</vt:lpstr>
      <vt:lpstr>Answers – Practice questions Alkanes</vt:lpstr>
      <vt:lpstr>Answers – Practice questions Alkanes</vt:lpstr>
      <vt:lpstr>Answers practice questions - Alkenes</vt:lpstr>
      <vt:lpstr>Answers practice questions - Alkynes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chemistry</dc:title>
  <dc:creator>Sonja Bouwer</dc:creator>
  <cp:lastModifiedBy>SKIRVING Mya [Perth Modern School]</cp:lastModifiedBy>
  <cp:revision>2</cp:revision>
  <dcterms:created xsi:type="dcterms:W3CDTF">2020-08-03T03:28:03Z</dcterms:created>
  <dcterms:modified xsi:type="dcterms:W3CDTF">2022-07-19T20:59:04Z</dcterms:modified>
</cp:coreProperties>
</file>